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igra Extra-Light Italics" charset="1" panose="00000300000000000000"/>
      <p:regular r:id="rId19"/>
    </p:embeddedFont>
    <p:embeddedFont>
      <p:font typeface="Migra Ultra-Bold" charset="1" panose="00000900000000000000"/>
      <p:regular r:id="rId20"/>
    </p:embeddedFont>
    <p:embeddedFont>
      <p:font typeface="TT Hazelnuts" charset="1" panose="02000503030000020004"/>
      <p:regular r:id="rId21"/>
    </p:embeddedFont>
    <p:embeddedFont>
      <p:font typeface="TT Hazelnuts Bold" charset="1" panose="0200080304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12" Target="../media/image63.svg" Type="http://schemas.openxmlformats.org/officeDocument/2006/relationships/image"/><Relationship Id="rId13" Target="../media/image64.png" Type="http://schemas.openxmlformats.org/officeDocument/2006/relationships/image"/><Relationship Id="rId14" Target="../media/image65.svg" Type="http://schemas.openxmlformats.org/officeDocument/2006/relationships/image"/><Relationship Id="rId15" Target="../media/image66.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png" Type="http://schemas.openxmlformats.org/officeDocument/2006/relationships/image"/><Relationship Id="rId9" Target="../media/image6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svg" Type="http://schemas.openxmlformats.org/officeDocument/2006/relationships/image"/><Relationship Id="rId11" Target="../media/image69.pn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png" Type="http://schemas.openxmlformats.org/officeDocument/2006/relationships/image"/><Relationship Id="rId9" Target="../media/image6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11" Target="../media/image74.png" Type="http://schemas.openxmlformats.org/officeDocument/2006/relationships/image"/><Relationship Id="rId12" Target="../media/image75.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png" Type="http://schemas.openxmlformats.org/officeDocument/2006/relationships/image"/><Relationship Id="rId9" Target="../media/image7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1.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1.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1.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png" Type="http://schemas.openxmlformats.org/officeDocument/2006/relationships/image"/><Relationship Id="rId9" Target="../media/image5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1.png" Type="http://schemas.openxmlformats.org/officeDocument/2006/relationships/image"/><Relationship Id="rId9" Target="../media/image5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1.png" Type="http://schemas.openxmlformats.org/officeDocument/2006/relationships/image"/><Relationship Id="rId9" Target="../media/image5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grpSp>
        <p:nvGrpSpPr>
          <p:cNvPr name="Group 2" id="2"/>
          <p:cNvGrpSpPr/>
          <p:nvPr/>
        </p:nvGrpSpPr>
        <p:grpSpPr>
          <a:xfrm rot="0">
            <a:off x="7750764" y="1133247"/>
            <a:ext cx="2786471" cy="646493"/>
            <a:chOff x="0" y="0"/>
            <a:chExt cx="3715295" cy="861991"/>
          </a:xfrm>
        </p:grpSpPr>
        <p:grpSp>
          <p:nvGrpSpPr>
            <p:cNvPr name="Group 3" id="3"/>
            <p:cNvGrpSpPr/>
            <p:nvPr/>
          </p:nvGrpSpPr>
          <p:grpSpPr>
            <a:xfrm rot="0">
              <a:off x="0" y="0"/>
              <a:ext cx="3715295" cy="861991"/>
              <a:chOff x="0" y="0"/>
              <a:chExt cx="958378" cy="222355"/>
            </a:xfrm>
          </p:grpSpPr>
          <p:sp>
            <p:nvSpPr>
              <p:cNvPr name="Freeform 4" id="4"/>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5" id="5"/>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2"/>
              <a:stretch>
                <a:fillRect l="0" t="0" r="0" b="0"/>
              </a:stretch>
            </a:blipFill>
          </p:spPr>
        </p:sp>
      </p:grpSp>
      <p:sp>
        <p:nvSpPr>
          <p:cNvPr name="AutoShape 7" id="7"/>
          <p:cNvSpPr/>
          <p:nvPr/>
        </p:nvSpPr>
        <p:spPr>
          <a:xfrm>
            <a:off x="3599905" y="7680294"/>
            <a:ext cx="11088190" cy="0"/>
          </a:xfrm>
          <a:prstGeom prst="line">
            <a:avLst/>
          </a:prstGeom>
          <a:ln cap="flat" w="19050">
            <a:solidFill>
              <a:srgbClr val="293A84"/>
            </a:solidFill>
            <a:prstDash val="solid"/>
            <a:headEnd type="none" len="sm" w="sm"/>
            <a:tailEnd type="none" len="sm" w="sm"/>
          </a:ln>
        </p:spPr>
      </p:sp>
      <p:sp>
        <p:nvSpPr>
          <p:cNvPr name="AutoShape 8" id="8"/>
          <p:cNvSpPr/>
          <p:nvPr/>
        </p:nvSpPr>
        <p:spPr>
          <a:xfrm>
            <a:off x="3599905" y="2540411"/>
            <a:ext cx="11088190" cy="0"/>
          </a:xfrm>
          <a:prstGeom prst="line">
            <a:avLst/>
          </a:prstGeom>
          <a:ln cap="flat" w="19050">
            <a:solidFill>
              <a:srgbClr val="293A84"/>
            </a:solidFill>
            <a:prstDash val="solid"/>
            <a:headEnd type="none" len="sm" w="sm"/>
            <a:tailEnd type="none" len="sm" w="sm"/>
          </a:ln>
        </p:spPr>
      </p:sp>
      <p:sp>
        <p:nvSpPr>
          <p:cNvPr name="Freeform 9" id="9"/>
          <p:cNvSpPr/>
          <p:nvPr/>
        </p:nvSpPr>
        <p:spPr>
          <a:xfrm flipH="false" flipV="false" rot="0">
            <a:off x="14528816" y="7218334"/>
            <a:ext cx="923920" cy="923920"/>
          </a:xfrm>
          <a:custGeom>
            <a:avLst/>
            <a:gdLst/>
            <a:ahLst/>
            <a:cxnLst/>
            <a:rect r="r" b="b" t="t" l="l"/>
            <a:pathLst>
              <a:path h="923920" w="923920">
                <a:moveTo>
                  <a:pt x="0" y="0"/>
                </a:moveTo>
                <a:lnTo>
                  <a:pt x="923920" y="0"/>
                </a:lnTo>
                <a:lnTo>
                  <a:pt x="923920" y="923920"/>
                </a:lnTo>
                <a:lnTo>
                  <a:pt x="0" y="923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528816" y="2102266"/>
            <a:ext cx="923920" cy="923920"/>
          </a:xfrm>
          <a:custGeom>
            <a:avLst/>
            <a:gdLst/>
            <a:ahLst/>
            <a:cxnLst/>
            <a:rect r="r" b="b" t="t" l="l"/>
            <a:pathLst>
              <a:path h="923920" w="923920">
                <a:moveTo>
                  <a:pt x="0" y="0"/>
                </a:moveTo>
                <a:lnTo>
                  <a:pt x="923920" y="0"/>
                </a:lnTo>
                <a:lnTo>
                  <a:pt x="923920" y="923920"/>
                </a:lnTo>
                <a:lnTo>
                  <a:pt x="0" y="923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675985" y="2078451"/>
            <a:ext cx="923920" cy="923920"/>
          </a:xfrm>
          <a:custGeom>
            <a:avLst/>
            <a:gdLst/>
            <a:ahLst/>
            <a:cxnLst/>
            <a:rect r="r" b="b" t="t" l="l"/>
            <a:pathLst>
              <a:path h="923920" w="923920">
                <a:moveTo>
                  <a:pt x="0" y="0"/>
                </a:moveTo>
                <a:lnTo>
                  <a:pt x="923920" y="0"/>
                </a:lnTo>
                <a:lnTo>
                  <a:pt x="923920" y="923920"/>
                </a:lnTo>
                <a:lnTo>
                  <a:pt x="0" y="923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835016" y="7191127"/>
            <a:ext cx="923920" cy="923920"/>
          </a:xfrm>
          <a:custGeom>
            <a:avLst/>
            <a:gdLst/>
            <a:ahLst/>
            <a:cxnLst/>
            <a:rect r="r" b="b" t="t" l="l"/>
            <a:pathLst>
              <a:path h="923920" w="923920">
                <a:moveTo>
                  <a:pt x="0" y="0"/>
                </a:moveTo>
                <a:lnTo>
                  <a:pt x="923920" y="0"/>
                </a:lnTo>
                <a:lnTo>
                  <a:pt x="923920" y="923920"/>
                </a:lnTo>
                <a:lnTo>
                  <a:pt x="0" y="923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880136" y="-811972"/>
            <a:ext cx="11282922" cy="11282922"/>
          </a:xfrm>
          <a:custGeom>
            <a:avLst/>
            <a:gdLst/>
            <a:ahLst/>
            <a:cxnLst/>
            <a:rect r="r" b="b" t="t" l="l"/>
            <a:pathLst>
              <a:path h="11282922" w="11282922">
                <a:moveTo>
                  <a:pt x="0" y="0"/>
                </a:moveTo>
                <a:lnTo>
                  <a:pt x="11282921" y="0"/>
                </a:lnTo>
                <a:lnTo>
                  <a:pt x="11282921" y="11282921"/>
                </a:lnTo>
                <a:lnTo>
                  <a:pt x="0" y="11282921"/>
                </a:lnTo>
                <a:lnTo>
                  <a:pt x="0" y="0"/>
                </a:lnTo>
                <a:close/>
              </a:path>
            </a:pathLst>
          </a:custGeom>
          <a:blipFill>
            <a:blip r:embed="rId5">
              <a:alphaModFix amt="31999"/>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030163" y="3622797"/>
            <a:ext cx="10227674" cy="2630434"/>
          </a:xfrm>
          <a:prstGeom prst="rect">
            <a:avLst/>
          </a:prstGeom>
        </p:spPr>
        <p:txBody>
          <a:bodyPr anchor="t" rtlCol="false" tIns="0" lIns="0" bIns="0" rIns="0">
            <a:spAutoFit/>
          </a:bodyPr>
          <a:lstStyle/>
          <a:p>
            <a:pPr algn="l">
              <a:lnSpc>
                <a:spcPts val="20390"/>
              </a:lnSpc>
            </a:pPr>
            <a:r>
              <a:rPr lang="en-US" sz="14564" i="true">
                <a:solidFill>
                  <a:srgbClr val="293A84"/>
                </a:solidFill>
                <a:latin typeface="Migra Extra-Light Italics"/>
                <a:ea typeface="Migra Extra-Light Italics"/>
                <a:cs typeface="Migra Extra-Light Italics"/>
                <a:sym typeface="Migra Extra-Light Italics"/>
              </a:rPr>
              <a:t>IRIS DATASET</a:t>
            </a:r>
          </a:p>
        </p:txBody>
      </p:sp>
      <p:sp>
        <p:nvSpPr>
          <p:cNvPr name="TextBox 15" id="15"/>
          <p:cNvSpPr txBox="true"/>
          <p:nvPr/>
        </p:nvSpPr>
        <p:spPr>
          <a:xfrm rot="0">
            <a:off x="4030163" y="2854736"/>
            <a:ext cx="10227674" cy="1109347"/>
          </a:xfrm>
          <a:prstGeom prst="rect">
            <a:avLst/>
          </a:prstGeom>
        </p:spPr>
        <p:txBody>
          <a:bodyPr anchor="t" rtlCol="false" tIns="0" lIns="0" bIns="0" rIns="0">
            <a:spAutoFit/>
          </a:bodyPr>
          <a:lstStyle/>
          <a:p>
            <a:pPr algn="l">
              <a:lnSpc>
                <a:spcPts val="8679"/>
              </a:lnSpc>
            </a:pPr>
            <a:r>
              <a:rPr lang="en-US" sz="6199" b="true">
                <a:solidFill>
                  <a:srgbClr val="293A84"/>
                </a:solidFill>
                <a:latin typeface="Migra Ultra-Bold"/>
                <a:ea typeface="Migra Ultra-Bold"/>
                <a:cs typeface="Migra Ultra-Bold"/>
                <a:sym typeface="Migra Ultra-Bold"/>
              </a:rPr>
              <a:t>SIMPLE CLASSIFCATION OF</a:t>
            </a:r>
          </a:p>
        </p:txBody>
      </p:sp>
      <p:sp>
        <p:nvSpPr>
          <p:cNvPr name="TextBox 16" id="16"/>
          <p:cNvSpPr txBox="true"/>
          <p:nvPr/>
        </p:nvSpPr>
        <p:spPr>
          <a:xfrm rot="0">
            <a:off x="8836083" y="8483351"/>
            <a:ext cx="615834" cy="679451"/>
          </a:xfrm>
          <a:prstGeom prst="rect">
            <a:avLst/>
          </a:prstGeom>
        </p:spPr>
        <p:txBody>
          <a:bodyPr anchor="t" rtlCol="false" tIns="0" lIns="0" bIns="0" rIns="0">
            <a:spAutoFit/>
          </a:bodyPr>
          <a:lstStyle/>
          <a:p>
            <a:pPr algn="l">
              <a:lnSpc>
                <a:spcPts val="5599"/>
              </a:lnSpc>
            </a:pPr>
            <a:r>
              <a:rPr lang="en-US" sz="3999">
                <a:solidFill>
                  <a:srgbClr val="293A84"/>
                </a:solidFill>
                <a:latin typeface="TT Hazelnuts"/>
                <a:ea typeface="TT Hazelnuts"/>
                <a:cs typeface="TT Hazelnuts"/>
                <a:sym typeface="TT Hazelnuts"/>
              </a:rPr>
              <a:t>BY</a:t>
            </a:r>
          </a:p>
        </p:txBody>
      </p:sp>
      <p:sp>
        <p:nvSpPr>
          <p:cNvPr name="TextBox 17" id="17"/>
          <p:cNvSpPr txBox="true"/>
          <p:nvPr/>
        </p:nvSpPr>
        <p:spPr>
          <a:xfrm rot="0">
            <a:off x="4891340" y="9086602"/>
            <a:ext cx="8505321" cy="679451"/>
          </a:xfrm>
          <a:prstGeom prst="rect">
            <a:avLst/>
          </a:prstGeom>
        </p:spPr>
        <p:txBody>
          <a:bodyPr anchor="t" rtlCol="false" tIns="0" lIns="0" bIns="0" rIns="0">
            <a:spAutoFit/>
          </a:bodyPr>
          <a:lstStyle/>
          <a:p>
            <a:pPr algn="l">
              <a:lnSpc>
                <a:spcPts val="5599"/>
              </a:lnSpc>
            </a:pPr>
            <a:r>
              <a:rPr lang="en-US" b="true" sz="3999" spc="-79">
                <a:solidFill>
                  <a:srgbClr val="293A84"/>
                </a:solidFill>
                <a:latin typeface="TT Hazelnuts Bold"/>
                <a:ea typeface="TT Hazelnuts Bold"/>
                <a:cs typeface="TT Hazelnuts Bold"/>
                <a:sym typeface="TT Hazelnuts Bold"/>
              </a:rPr>
              <a:t>NI PUTU ESSA KIRANA PRAYASCITA</a:t>
            </a:r>
          </a:p>
        </p:txBody>
      </p:sp>
      <p:grpSp>
        <p:nvGrpSpPr>
          <p:cNvPr name="Group 18" id="18"/>
          <p:cNvGrpSpPr/>
          <p:nvPr/>
        </p:nvGrpSpPr>
        <p:grpSpPr>
          <a:xfrm rot="0">
            <a:off x="7188302" y="382207"/>
            <a:ext cx="3911396" cy="646493"/>
            <a:chOff x="0" y="0"/>
            <a:chExt cx="5215195" cy="861991"/>
          </a:xfrm>
        </p:grpSpPr>
        <p:grpSp>
          <p:nvGrpSpPr>
            <p:cNvPr name="Group 19" id="19"/>
            <p:cNvGrpSpPr/>
            <p:nvPr/>
          </p:nvGrpSpPr>
          <p:grpSpPr>
            <a:xfrm rot="0">
              <a:off x="0" y="0"/>
              <a:ext cx="5215195" cy="861991"/>
              <a:chOff x="0" y="0"/>
              <a:chExt cx="1345285" cy="222355"/>
            </a:xfrm>
          </p:grpSpPr>
          <p:sp>
            <p:nvSpPr>
              <p:cNvPr name="Freeform 20" id="20"/>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21" id="21"/>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
        <p:nvSpPr>
          <p:cNvPr name="TextBox 23" id="23"/>
          <p:cNvSpPr txBox="true"/>
          <p:nvPr/>
        </p:nvSpPr>
        <p:spPr>
          <a:xfrm rot="0">
            <a:off x="4130411" y="6081781"/>
            <a:ext cx="10027178" cy="1109347"/>
          </a:xfrm>
          <a:prstGeom prst="rect">
            <a:avLst/>
          </a:prstGeom>
        </p:spPr>
        <p:txBody>
          <a:bodyPr anchor="t" rtlCol="false" tIns="0" lIns="0" bIns="0" rIns="0">
            <a:spAutoFit/>
          </a:bodyPr>
          <a:lstStyle/>
          <a:p>
            <a:pPr algn="l">
              <a:lnSpc>
                <a:spcPts val="8679"/>
              </a:lnSpc>
            </a:pPr>
            <a:r>
              <a:rPr lang="en-US" sz="6199" b="true">
                <a:solidFill>
                  <a:srgbClr val="293A84"/>
                </a:solidFill>
                <a:latin typeface="Migra Ultra-Bold"/>
                <a:ea typeface="Migra Ultra-Bold"/>
                <a:cs typeface="Migra Ultra-Bold"/>
                <a:sym typeface="Migra Ultra-Bold"/>
              </a:rPr>
              <a:t>USING MACHINE LEARNING</a:t>
            </a:r>
          </a:p>
        </p:txBody>
      </p:sp>
      <p:sp>
        <p:nvSpPr>
          <p:cNvPr name="Freeform 24" id="24"/>
          <p:cNvSpPr/>
          <p:nvPr/>
        </p:nvSpPr>
        <p:spPr>
          <a:xfrm flipH="true" flipV="false" rot="0">
            <a:off x="-3878213" y="-811972"/>
            <a:ext cx="11282922" cy="11282922"/>
          </a:xfrm>
          <a:custGeom>
            <a:avLst/>
            <a:gdLst/>
            <a:ahLst/>
            <a:cxnLst/>
            <a:rect r="r" b="b" t="t" l="l"/>
            <a:pathLst>
              <a:path h="11282922" w="11282922">
                <a:moveTo>
                  <a:pt x="11282922" y="0"/>
                </a:moveTo>
                <a:lnTo>
                  <a:pt x="0" y="0"/>
                </a:lnTo>
                <a:lnTo>
                  <a:pt x="0" y="11282921"/>
                </a:lnTo>
                <a:lnTo>
                  <a:pt x="11282922" y="11282921"/>
                </a:lnTo>
                <a:lnTo>
                  <a:pt x="11282922" y="0"/>
                </a:lnTo>
                <a:close/>
              </a:path>
            </a:pathLst>
          </a:custGeom>
          <a:blipFill>
            <a:blip r:embed="rId5">
              <a:alphaModFix amt="31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false" rot="0">
            <a:off x="8934840" y="1113694"/>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6048" y="1157321"/>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34345" y="1194922"/>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26453" y="7824563"/>
            <a:ext cx="243872" cy="243872"/>
          </a:xfrm>
          <a:custGeom>
            <a:avLst/>
            <a:gdLst/>
            <a:ahLst/>
            <a:cxnLst/>
            <a:rect r="r" b="b" t="t" l="l"/>
            <a:pathLst>
              <a:path h="243872" w="243872">
                <a:moveTo>
                  <a:pt x="0" y="0"/>
                </a:moveTo>
                <a:lnTo>
                  <a:pt x="243872" y="0"/>
                </a:lnTo>
                <a:lnTo>
                  <a:pt x="243872" y="243872"/>
                </a:lnTo>
                <a:lnTo>
                  <a:pt x="0" y="24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13861" y="997325"/>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722512" y="997325"/>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sp>
        <p:nvSpPr>
          <p:cNvPr name="Freeform 16" id="16"/>
          <p:cNvSpPr/>
          <p:nvPr/>
        </p:nvSpPr>
        <p:spPr>
          <a:xfrm flipH="false" flipV="false" rot="0">
            <a:off x="1267309" y="4112023"/>
            <a:ext cx="9695568" cy="1641578"/>
          </a:xfrm>
          <a:custGeom>
            <a:avLst/>
            <a:gdLst/>
            <a:ahLst/>
            <a:cxnLst/>
            <a:rect r="r" b="b" t="t" l="l"/>
            <a:pathLst>
              <a:path h="1641578" w="9695568">
                <a:moveTo>
                  <a:pt x="0" y="0"/>
                </a:moveTo>
                <a:lnTo>
                  <a:pt x="9695568" y="0"/>
                </a:lnTo>
                <a:lnTo>
                  <a:pt x="9695568" y="1641577"/>
                </a:lnTo>
                <a:lnTo>
                  <a:pt x="0" y="1641577"/>
                </a:lnTo>
                <a:lnTo>
                  <a:pt x="0" y="0"/>
                </a:lnTo>
                <a:close/>
              </a:path>
            </a:pathLst>
          </a:custGeom>
          <a:blipFill>
            <a:blip r:embed="rId9"/>
            <a:stretch>
              <a:fillRect l="0" t="0" r="0" b="0"/>
            </a:stretch>
          </a:blipFill>
          <a:ln w="38100" cap="sq">
            <a:solidFill>
              <a:srgbClr val="000000"/>
            </a:solidFill>
            <a:prstDash val="solid"/>
            <a:miter/>
          </a:ln>
        </p:spPr>
      </p:sp>
      <p:sp>
        <p:nvSpPr>
          <p:cNvPr name="Freeform 17" id="17"/>
          <p:cNvSpPr/>
          <p:nvPr/>
        </p:nvSpPr>
        <p:spPr>
          <a:xfrm flipH="false" flipV="false" rot="0">
            <a:off x="2420432" y="7876189"/>
            <a:ext cx="9861249" cy="1383346"/>
          </a:xfrm>
          <a:custGeom>
            <a:avLst/>
            <a:gdLst/>
            <a:ahLst/>
            <a:cxnLst/>
            <a:rect r="r" b="b" t="t" l="l"/>
            <a:pathLst>
              <a:path h="1383346" w="9861249">
                <a:moveTo>
                  <a:pt x="0" y="0"/>
                </a:moveTo>
                <a:lnTo>
                  <a:pt x="9861250" y="0"/>
                </a:lnTo>
                <a:lnTo>
                  <a:pt x="9861250" y="1383347"/>
                </a:lnTo>
                <a:lnTo>
                  <a:pt x="0" y="1383347"/>
                </a:lnTo>
                <a:lnTo>
                  <a:pt x="0" y="0"/>
                </a:lnTo>
                <a:close/>
              </a:path>
            </a:pathLst>
          </a:custGeom>
          <a:blipFill>
            <a:blip r:embed="rId10"/>
            <a:stretch>
              <a:fillRect l="-2025" t="-2546" r="0" b="0"/>
            </a:stretch>
          </a:blipFill>
          <a:ln w="38100" cap="sq">
            <a:solidFill>
              <a:srgbClr val="000000"/>
            </a:solidFill>
            <a:prstDash val="solid"/>
            <a:miter/>
          </a:ln>
        </p:spPr>
      </p:sp>
      <p:sp>
        <p:nvSpPr>
          <p:cNvPr name="Freeform 18" id="18"/>
          <p:cNvSpPr/>
          <p:nvPr/>
        </p:nvSpPr>
        <p:spPr>
          <a:xfrm flipH="false" flipV="false" rot="0">
            <a:off x="12681996" y="7619014"/>
            <a:ext cx="5992427" cy="4114800"/>
          </a:xfrm>
          <a:custGeom>
            <a:avLst/>
            <a:gdLst/>
            <a:ahLst/>
            <a:cxnLst/>
            <a:rect r="r" b="b" t="t" l="l"/>
            <a:pathLst>
              <a:path h="4114800" w="5992427">
                <a:moveTo>
                  <a:pt x="0" y="0"/>
                </a:moveTo>
                <a:lnTo>
                  <a:pt x="5992427" y="0"/>
                </a:lnTo>
                <a:lnTo>
                  <a:pt x="5992427" y="4114800"/>
                </a:lnTo>
                <a:lnTo>
                  <a:pt x="0" y="4114800"/>
                </a:lnTo>
                <a:lnTo>
                  <a:pt x="0" y="0"/>
                </a:lnTo>
                <a:close/>
              </a:path>
            </a:pathLst>
          </a:custGeom>
          <a:blipFill>
            <a:blip r:embed="rId11">
              <a:alphaModFix amt="81000"/>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true" flipV="false" rot="0">
            <a:off x="-2259419" y="7200900"/>
            <a:ext cx="5992427" cy="4114800"/>
          </a:xfrm>
          <a:custGeom>
            <a:avLst/>
            <a:gdLst/>
            <a:ahLst/>
            <a:cxnLst/>
            <a:rect r="r" b="b" t="t" l="l"/>
            <a:pathLst>
              <a:path h="4114800" w="5992427">
                <a:moveTo>
                  <a:pt x="5992427" y="0"/>
                </a:moveTo>
                <a:lnTo>
                  <a:pt x="0" y="0"/>
                </a:lnTo>
                <a:lnTo>
                  <a:pt x="0" y="4114800"/>
                </a:lnTo>
                <a:lnTo>
                  <a:pt x="5992427" y="4114800"/>
                </a:lnTo>
                <a:lnTo>
                  <a:pt x="5992427" y="0"/>
                </a:lnTo>
                <a:close/>
              </a:path>
            </a:pathLst>
          </a:custGeom>
          <a:blipFill>
            <a:blip r:embed="rId11">
              <a:alphaModFix amt="81000"/>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5486400" y="3379360"/>
            <a:ext cx="7315200" cy="316992"/>
          </a:xfrm>
          <a:custGeom>
            <a:avLst/>
            <a:gdLst/>
            <a:ahLst/>
            <a:cxnLst/>
            <a:rect r="r" b="b" t="t" l="l"/>
            <a:pathLst>
              <a:path h="316992" w="7315200">
                <a:moveTo>
                  <a:pt x="0" y="0"/>
                </a:moveTo>
                <a:lnTo>
                  <a:pt x="7315200" y="0"/>
                </a:lnTo>
                <a:lnTo>
                  <a:pt x="7315200" y="316992"/>
                </a:lnTo>
                <a:lnTo>
                  <a:pt x="0" y="3169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7351057" y="6032228"/>
            <a:ext cx="9654218" cy="1308160"/>
          </a:xfrm>
          <a:custGeom>
            <a:avLst/>
            <a:gdLst/>
            <a:ahLst/>
            <a:cxnLst/>
            <a:rect r="r" b="b" t="t" l="l"/>
            <a:pathLst>
              <a:path h="1308160" w="9654218">
                <a:moveTo>
                  <a:pt x="0" y="0"/>
                </a:moveTo>
                <a:lnTo>
                  <a:pt x="9654218" y="0"/>
                </a:lnTo>
                <a:lnTo>
                  <a:pt x="9654218" y="1308159"/>
                </a:lnTo>
                <a:lnTo>
                  <a:pt x="0" y="1308159"/>
                </a:lnTo>
                <a:lnTo>
                  <a:pt x="0" y="0"/>
                </a:lnTo>
                <a:close/>
              </a:path>
            </a:pathLst>
          </a:custGeom>
          <a:blipFill>
            <a:blip r:embed="rId15"/>
            <a:stretch>
              <a:fillRect l="0" t="0" r="0" b="0"/>
            </a:stretch>
          </a:blipFill>
          <a:ln w="38100" cap="sq">
            <a:solidFill>
              <a:srgbClr val="000000"/>
            </a:solidFill>
            <a:prstDash val="solid"/>
            <a:miter/>
          </a:ln>
        </p:spPr>
      </p:sp>
      <p:sp>
        <p:nvSpPr>
          <p:cNvPr name="TextBox 22" id="22"/>
          <p:cNvSpPr txBox="true"/>
          <p:nvPr/>
        </p:nvSpPr>
        <p:spPr>
          <a:xfrm rot="0">
            <a:off x="3822803" y="2312059"/>
            <a:ext cx="4584579" cy="1380082"/>
          </a:xfrm>
          <a:prstGeom prst="rect">
            <a:avLst/>
          </a:prstGeom>
        </p:spPr>
        <p:txBody>
          <a:bodyPr anchor="t" rtlCol="false" tIns="0" lIns="0" bIns="0" rIns="0">
            <a:spAutoFit/>
          </a:bodyPr>
          <a:lstStyle/>
          <a:p>
            <a:pPr algn="l">
              <a:lnSpc>
                <a:spcPts val="9567"/>
              </a:lnSpc>
            </a:pPr>
            <a:r>
              <a:rPr lang="en-US" sz="9965" b="true">
                <a:solidFill>
                  <a:srgbClr val="FFF4EA"/>
                </a:solidFill>
                <a:latin typeface="Migra Ultra-Bold"/>
                <a:ea typeface="Migra Ultra-Bold"/>
                <a:cs typeface="Migra Ultra-Bold"/>
                <a:sym typeface="Migra Ultra-Bold"/>
              </a:rPr>
              <a:t>MODEL</a:t>
            </a:r>
          </a:p>
        </p:txBody>
      </p:sp>
      <p:sp>
        <p:nvSpPr>
          <p:cNvPr name="TextBox 23" id="23"/>
          <p:cNvSpPr txBox="true"/>
          <p:nvPr/>
        </p:nvSpPr>
        <p:spPr>
          <a:xfrm rot="0">
            <a:off x="9024396" y="1883434"/>
            <a:ext cx="5738025" cy="1812918"/>
          </a:xfrm>
          <a:prstGeom prst="rect">
            <a:avLst/>
          </a:prstGeom>
        </p:spPr>
        <p:txBody>
          <a:bodyPr anchor="t" rtlCol="false" tIns="0" lIns="0" bIns="0" rIns="0">
            <a:spAutoFit/>
          </a:bodyPr>
          <a:lstStyle/>
          <a:p>
            <a:pPr algn="l">
              <a:lnSpc>
                <a:spcPts val="14000"/>
              </a:lnSpc>
              <a:spcBef>
                <a:spcPct val="0"/>
              </a:spcBef>
            </a:pPr>
            <a:r>
              <a:rPr lang="en-US" sz="10000" i="true">
                <a:solidFill>
                  <a:srgbClr val="FFF4EA"/>
                </a:solidFill>
                <a:latin typeface="Migra Extra-Light Italics"/>
                <a:ea typeface="Migra Extra-Light Italics"/>
                <a:cs typeface="Migra Extra-Light Italics"/>
                <a:sym typeface="Migra Extra-Light Italics"/>
              </a:rPr>
              <a:t>ACCURACY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7943576"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31400"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5561" y="1131314"/>
            <a:ext cx="389908" cy="409890"/>
          </a:xfrm>
          <a:custGeom>
            <a:avLst/>
            <a:gdLst/>
            <a:ahLst/>
            <a:cxnLst/>
            <a:rect r="r" b="b" t="t" l="l"/>
            <a:pathLst>
              <a:path h="409890" w="389908">
                <a:moveTo>
                  <a:pt x="0" y="0"/>
                </a:moveTo>
                <a:lnTo>
                  <a:pt x="389908" y="0"/>
                </a:lnTo>
                <a:lnTo>
                  <a:pt x="389908" y="409890"/>
                </a:lnTo>
                <a:lnTo>
                  <a:pt x="0" y="409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1218007" y="5775657"/>
            <a:ext cx="262369" cy="262369"/>
          </a:xfrm>
          <a:custGeom>
            <a:avLst/>
            <a:gdLst/>
            <a:ahLst/>
            <a:cxnLst/>
            <a:rect r="r" b="b" t="t" l="l"/>
            <a:pathLst>
              <a:path h="262369" w="262369">
                <a:moveTo>
                  <a:pt x="0" y="262368"/>
                </a:moveTo>
                <a:lnTo>
                  <a:pt x="262369" y="262368"/>
                </a:lnTo>
                <a:lnTo>
                  <a:pt x="262369" y="0"/>
                </a:lnTo>
                <a:lnTo>
                  <a:pt x="0" y="0"/>
                </a:lnTo>
                <a:lnTo>
                  <a:pt x="0" y="262368"/>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24252" y="1030750"/>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268869" y="1030750"/>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
        <p:nvSpPr>
          <p:cNvPr name="Freeform 16" id="16"/>
          <p:cNvSpPr/>
          <p:nvPr/>
        </p:nvSpPr>
        <p:spPr>
          <a:xfrm flipH="false" flipV="false" rot="0">
            <a:off x="-51909" y="6498557"/>
            <a:ext cx="19366618" cy="5519486"/>
          </a:xfrm>
          <a:custGeom>
            <a:avLst/>
            <a:gdLst/>
            <a:ahLst/>
            <a:cxnLst/>
            <a:rect r="r" b="b" t="t" l="l"/>
            <a:pathLst>
              <a:path h="5519486" w="19366618">
                <a:moveTo>
                  <a:pt x="0" y="0"/>
                </a:moveTo>
                <a:lnTo>
                  <a:pt x="19366618" y="0"/>
                </a:lnTo>
                <a:lnTo>
                  <a:pt x="19366618" y="5519486"/>
                </a:lnTo>
                <a:lnTo>
                  <a:pt x="0" y="5519486"/>
                </a:lnTo>
                <a:lnTo>
                  <a:pt x="0" y="0"/>
                </a:lnTo>
                <a:close/>
              </a:path>
            </a:pathLst>
          </a:custGeom>
          <a:blipFill>
            <a:blip r:embed="rId9">
              <a:alphaModFix amt="60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679984" y="3616809"/>
            <a:ext cx="5432576" cy="4663815"/>
          </a:xfrm>
          <a:custGeom>
            <a:avLst/>
            <a:gdLst/>
            <a:ahLst/>
            <a:cxnLst/>
            <a:rect r="r" b="b" t="t" l="l"/>
            <a:pathLst>
              <a:path h="4663815" w="5432576">
                <a:moveTo>
                  <a:pt x="0" y="0"/>
                </a:moveTo>
                <a:lnTo>
                  <a:pt x="5432576" y="0"/>
                </a:lnTo>
                <a:lnTo>
                  <a:pt x="5432576" y="4663815"/>
                </a:lnTo>
                <a:lnTo>
                  <a:pt x="0" y="4663815"/>
                </a:lnTo>
                <a:lnTo>
                  <a:pt x="0" y="0"/>
                </a:lnTo>
                <a:close/>
              </a:path>
            </a:pathLst>
          </a:custGeom>
          <a:blipFill>
            <a:blip r:embed="rId11"/>
            <a:stretch>
              <a:fillRect l="0" t="0" r="0" b="0"/>
            </a:stretch>
          </a:blipFill>
          <a:ln w="38100" cap="sq">
            <a:solidFill>
              <a:srgbClr val="000000"/>
            </a:solidFill>
            <a:prstDash val="solid"/>
            <a:miter/>
          </a:ln>
        </p:spPr>
      </p:sp>
      <p:sp>
        <p:nvSpPr>
          <p:cNvPr name="Freeform 18" id="18"/>
          <p:cNvSpPr/>
          <p:nvPr/>
        </p:nvSpPr>
        <p:spPr>
          <a:xfrm flipH="false" flipV="false" rot="0">
            <a:off x="12176409" y="3619767"/>
            <a:ext cx="5429130" cy="4660857"/>
          </a:xfrm>
          <a:custGeom>
            <a:avLst/>
            <a:gdLst/>
            <a:ahLst/>
            <a:cxnLst/>
            <a:rect r="r" b="b" t="t" l="l"/>
            <a:pathLst>
              <a:path h="4660857" w="5429130">
                <a:moveTo>
                  <a:pt x="0" y="0"/>
                </a:moveTo>
                <a:lnTo>
                  <a:pt x="5429130" y="0"/>
                </a:lnTo>
                <a:lnTo>
                  <a:pt x="5429130" y="4660857"/>
                </a:lnTo>
                <a:lnTo>
                  <a:pt x="0" y="4660857"/>
                </a:lnTo>
                <a:lnTo>
                  <a:pt x="0" y="0"/>
                </a:lnTo>
                <a:close/>
              </a:path>
            </a:pathLst>
          </a:custGeom>
          <a:blipFill>
            <a:blip r:embed="rId12"/>
            <a:stretch>
              <a:fillRect l="0" t="0" r="0" b="0"/>
            </a:stretch>
          </a:blipFill>
          <a:ln w="38100" cap="sq">
            <a:solidFill>
              <a:srgbClr val="000000"/>
            </a:solidFill>
            <a:prstDash val="solid"/>
            <a:miter/>
          </a:ln>
        </p:spPr>
      </p:sp>
      <p:sp>
        <p:nvSpPr>
          <p:cNvPr name="Freeform 19" id="19"/>
          <p:cNvSpPr/>
          <p:nvPr/>
        </p:nvSpPr>
        <p:spPr>
          <a:xfrm flipH="false" flipV="false" rot="0">
            <a:off x="6425916" y="3613726"/>
            <a:ext cx="5436168" cy="4666899"/>
          </a:xfrm>
          <a:custGeom>
            <a:avLst/>
            <a:gdLst/>
            <a:ahLst/>
            <a:cxnLst/>
            <a:rect r="r" b="b" t="t" l="l"/>
            <a:pathLst>
              <a:path h="4666899" w="5436168">
                <a:moveTo>
                  <a:pt x="0" y="0"/>
                </a:moveTo>
                <a:lnTo>
                  <a:pt x="5436168" y="0"/>
                </a:lnTo>
                <a:lnTo>
                  <a:pt x="5436168" y="4666898"/>
                </a:lnTo>
                <a:lnTo>
                  <a:pt x="0" y="4666898"/>
                </a:lnTo>
                <a:lnTo>
                  <a:pt x="0" y="0"/>
                </a:lnTo>
                <a:close/>
              </a:path>
            </a:pathLst>
          </a:custGeom>
          <a:blipFill>
            <a:blip r:embed="rId13"/>
            <a:stretch>
              <a:fillRect l="0" t="0" r="0" b="0"/>
            </a:stretch>
          </a:blipFill>
          <a:ln w="38100" cap="sq">
            <a:solidFill>
              <a:srgbClr val="000000"/>
            </a:solidFill>
            <a:prstDash val="solid"/>
            <a:miter/>
          </a:ln>
        </p:spPr>
      </p:sp>
      <p:sp>
        <p:nvSpPr>
          <p:cNvPr name="TextBox 20" id="20"/>
          <p:cNvSpPr txBox="true"/>
          <p:nvPr/>
        </p:nvSpPr>
        <p:spPr>
          <a:xfrm rot="0">
            <a:off x="679984" y="2364372"/>
            <a:ext cx="6586096" cy="1255395"/>
          </a:xfrm>
          <a:prstGeom prst="rect">
            <a:avLst/>
          </a:prstGeom>
        </p:spPr>
        <p:txBody>
          <a:bodyPr anchor="t" rtlCol="false" tIns="0" lIns="0" bIns="0" rIns="0">
            <a:spAutoFit/>
          </a:bodyPr>
          <a:lstStyle/>
          <a:p>
            <a:pPr algn="l">
              <a:lnSpc>
                <a:spcPts val="8640"/>
              </a:lnSpc>
            </a:pPr>
            <a:r>
              <a:rPr lang="en-US" sz="9000" b="true">
                <a:solidFill>
                  <a:srgbClr val="293A84"/>
                </a:solidFill>
                <a:latin typeface="Migra Ultra-Bold"/>
                <a:ea typeface="Migra Ultra-Bold"/>
                <a:cs typeface="Migra Ultra-Bold"/>
                <a:sym typeface="Migra Ultra-Bold"/>
              </a:rPr>
              <a:t>MODEL </a:t>
            </a:r>
          </a:p>
        </p:txBody>
      </p:sp>
      <p:sp>
        <p:nvSpPr>
          <p:cNvPr name="TextBox 21" id="21"/>
          <p:cNvSpPr txBox="true"/>
          <p:nvPr/>
        </p:nvSpPr>
        <p:spPr>
          <a:xfrm rot="0">
            <a:off x="4709587" y="1984951"/>
            <a:ext cx="13959957" cy="1628775"/>
          </a:xfrm>
          <a:prstGeom prst="rect">
            <a:avLst/>
          </a:prstGeom>
        </p:spPr>
        <p:txBody>
          <a:bodyPr anchor="t" rtlCol="false" tIns="0" lIns="0" bIns="0" rIns="0">
            <a:spAutoFit/>
          </a:bodyPr>
          <a:lstStyle/>
          <a:p>
            <a:pPr algn="l">
              <a:lnSpc>
                <a:spcPts val="12599"/>
              </a:lnSpc>
              <a:spcBef>
                <a:spcPct val="0"/>
              </a:spcBef>
            </a:pPr>
            <a:r>
              <a:rPr lang="en-US" sz="9000" i="true">
                <a:solidFill>
                  <a:srgbClr val="293A84"/>
                </a:solidFill>
                <a:latin typeface="Migra Extra-Light Italics"/>
                <a:ea typeface="Migra Extra-Light Italics"/>
                <a:cs typeface="Migra Extra-Light Italics"/>
                <a:sym typeface="Migra Extra-Light Italics"/>
              </a:rPr>
              <a:t>VISUALIZATION COMPARISON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false" rot="0">
            <a:off x="8934840" y="1113694"/>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6048" y="1157321"/>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34345" y="1194922"/>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26453" y="7824563"/>
            <a:ext cx="243872" cy="243872"/>
          </a:xfrm>
          <a:custGeom>
            <a:avLst/>
            <a:gdLst/>
            <a:ahLst/>
            <a:cxnLst/>
            <a:rect r="r" b="b" t="t" l="l"/>
            <a:pathLst>
              <a:path h="243872" w="243872">
                <a:moveTo>
                  <a:pt x="0" y="0"/>
                </a:moveTo>
                <a:lnTo>
                  <a:pt x="243872" y="0"/>
                </a:lnTo>
                <a:lnTo>
                  <a:pt x="243872" y="243872"/>
                </a:lnTo>
                <a:lnTo>
                  <a:pt x="0" y="24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13861" y="997325"/>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722512" y="997325"/>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sp>
        <p:nvSpPr>
          <p:cNvPr name="Freeform 16" id="16"/>
          <p:cNvSpPr/>
          <p:nvPr/>
        </p:nvSpPr>
        <p:spPr>
          <a:xfrm flipH="false" flipV="false" rot="0">
            <a:off x="-141621" y="6707491"/>
            <a:ext cx="19931634" cy="6203721"/>
          </a:xfrm>
          <a:custGeom>
            <a:avLst/>
            <a:gdLst/>
            <a:ahLst/>
            <a:cxnLst/>
            <a:rect r="r" b="b" t="t" l="l"/>
            <a:pathLst>
              <a:path h="6203721" w="19931634">
                <a:moveTo>
                  <a:pt x="0" y="0"/>
                </a:moveTo>
                <a:lnTo>
                  <a:pt x="19931634" y="0"/>
                </a:lnTo>
                <a:lnTo>
                  <a:pt x="19931634" y="6203721"/>
                </a:lnTo>
                <a:lnTo>
                  <a:pt x="0" y="6203721"/>
                </a:lnTo>
                <a:lnTo>
                  <a:pt x="0" y="0"/>
                </a:lnTo>
                <a:close/>
              </a:path>
            </a:pathLst>
          </a:custGeom>
          <a:blipFill>
            <a:blip r:embed="rId9">
              <a:alphaModFix amt="52000"/>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221270" y="3389203"/>
            <a:ext cx="10126171" cy="5063086"/>
          </a:xfrm>
          <a:custGeom>
            <a:avLst/>
            <a:gdLst/>
            <a:ahLst/>
            <a:cxnLst/>
            <a:rect r="r" b="b" t="t" l="l"/>
            <a:pathLst>
              <a:path h="5063086" w="10126171">
                <a:moveTo>
                  <a:pt x="0" y="0"/>
                </a:moveTo>
                <a:lnTo>
                  <a:pt x="10126171" y="0"/>
                </a:lnTo>
                <a:lnTo>
                  <a:pt x="10126171" y="5063085"/>
                </a:lnTo>
                <a:lnTo>
                  <a:pt x="0" y="50630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4906575" y="4339595"/>
            <a:ext cx="8884041" cy="3114676"/>
          </a:xfrm>
          <a:prstGeom prst="rect">
            <a:avLst/>
          </a:prstGeom>
        </p:spPr>
        <p:txBody>
          <a:bodyPr anchor="t" rtlCol="false" tIns="0" lIns="0" bIns="0" rIns="0">
            <a:spAutoFit/>
          </a:bodyPr>
          <a:lstStyle/>
          <a:p>
            <a:pPr algn="ctr">
              <a:lnSpc>
                <a:spcPts val="4199"/>
              </a:lnSpc>
              <a:spcBef>
                <a:spcPct val="0"/>
              </a:spcBef>
            </a:pPr>
            <a:r>
              <a:rPr lang="en-US" b="true" sz="2999">
                <a:solidFill>
                  <a:srgbClr val="0A316C"/>
                </a:solidFill>
                <a:latin typeface="TT Hazelnuts Bold"/>
                <a:ea typeface="TT Hazelnuts Bold"/>
                <a:cs typeface="TT Hazelnuts Bold"/>
                <a:sym typeface="TT Hazelnuts Bold"/>
              </a:rPr>
              <a:t>Although KNN and Decision Tree achieved perfect accuracy (100%), the SVM model (96.67%) is chosen as the best model. SVM model has better generalization ability and resistance to overfitting, making it more stable and reliable for new data.</a:t>
            </a:r>
          </a:p>
        </p:txBody>
      </p:sp>
      <p:sp>
        <p:nvSpPr>
          <p:cNvPr name="TextBox 19" id="19"/>
          <p:cNvSpPr txBox="true"/>
          <p:nvPr/>
        </p:nvSpPr>
        <p:spPr>
          <a:xfrm rot="0">
            <a:off x="5886715" y="1775826"/>
            <a:ext cx="6795282" cy="1812918"/>
          </a:xfrm>
          <a:prstGeom prst="rect">
            <a:avLst/>
          </a:prstGeom>
        </p:spPr>
        <p:txBody>
          <a:bodyPr anchor="t" rtlCol="false" tIns="0" lIns="0" bIns="0" rIns="0">
            <a:spAutoFit/>
          </a:bodyPr>
          <a:lstStyle/>
          <a:p>
            <a:pPr algn="l">
              <a:lnSpc>
                <a:spcPts val="14000"/>
              </a:lnSpc>
              <a:spcBef>
                <a:spcPct val="0"/>
              </a:spcBef>
            </a:pPr>
            <a:r>
              <a:rPr lang="en-US" sz="10000" i="true">
                <a:solidFill>
                  <a:srgbClr val="FFF4EA"/>
                </a:solidFill>
                <a:latin typeface="Migra Extra-Light Italics"/>
                <a:ea typeface="Migra Extra-Light Italics"/>
                <a:cs typeface="Migra Extra-Light Italics"/>
                <a:sym typeface="Migra Extra-Light Italics"/>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TextBox 2" id="2"/>
          <p:cNvSpPr txBox="true"/>
          <p:nvPr/>
        </p:nvSpPr>
        <p:spPr>
          <a:xfrm rot="0">
            <a:off x="1028700" y="2459722"/>
            <a:ext cx="7091423" cy="1534379"/>
          </a:xfrm>
          <a:prstGeom prst="rect">
            <a:avLst/>
          </a:prstGeom>
        </p:spPr>
        <p:txBody>
          <a:bodyPr anchor="t" rtlCol="false" tIns="0" lIns="0" bIns="0" rIns="0">
            <a:spAutoFit/>
          </a:bodyPr>
          <a:lstStyle/>
          <a:p>
            <a:pPr algn="l">
              <a:lnSpc>
                <a:spcPts val="10526"/>
              </a:lnSpc>
            </a:pPr>
            <a:r>
              <a:rPr lang="en-US" sz="10965" b="true">
                <a:solidFill>
                  <a:srgbClr val="293A84"/>
                </a:solidFill>
                <a:latin typeface="Migra Ultra-Bold"/>
                <a:ea typeface="Migra Ultra-Bold"/>
                <a:cs typeface="Migra Ultra-Bold"/>
                <a:sym typeface="Migra Ultra-Bold"/>
              </a:rPr>
              <a:t>GET IN</a:t>
            </a:r>
          </a:p>
        </p:txBody>
      </p:sp>
      <p:sp>
        <p:nvSpPr>
          <p:cNvPr name="TextBox 3" id="3"/>
          <p:cNvSpPr txBox="true"/>
          <p:nvPr/>
        </p:nvSpPr>
        <p:spPr>
          <a:xfrm rot="0">
            <a:off x="1028700" y="3371952"/>
            <a:ext cx="9280202" cy="1997074"/>
          </a:xfrm>
          <a:prstGeom prst="rect">
            <a:avLst/>
          </a:prstGeom>
        </p:spPr>
        <p:txBody>
          <a:bodyPr anchor="t" rtlCol="false" tIns="0" lIns="0" bIns="0" rIns="0">
            <a:spAutoFit/>
          </a:bodyPr>
          <a:lstStyle/>
          <a:p>
            <a:pPr algn="l">
              <a:lnSpc>
                <a:spcPts val="15400"/>
              </a:lnSpc>
              <a:spcBef>
                <a:spcPct val="0"/>
              </a:spcBef>
            </a:pPr>
            <a:r>
              <a:rPr lang="en-US" sz="11000" i="true">
                <a:solidFill>
                  <a:srgbClr val="293A84"/>
                </a:solidFill>
                <a:latin typeface="Migra Extra-Light Italics"/>
                <a:ea typeface="Migra Extra-Light Italics"/>
                <a:cs typeface="Migra Extra-Light Italics"/>
                <a:sym typeface="Migra Extra-Light Italics"/>
              </a:rPr>
              <a:t>TOUCH</a:t>
            </a:r>
          </a:p>
        </p:txBody>
      </p:sp>
      <p:sp>
        <p:nvSpPr>
          <p:cNvPr name="AutoShape 4" id="4"/>
          <p:cNvSpPr/>
          <p:nvPr/>
        </p:nvSpPr>
        <p:spPr>
          <a:xfrm>
            <a:off x="6171110" y="2999356"/>
            <a:ext cx="11088190" cy="0"/>
          </a:xfrm>
          <a:prstGeom prst="line">
            <a:avLst/>
          </a:prstGeom>
          <a:ln cap="flat" w="19050">
            <a:solidFill>
              <a:srgbClr val="293A84"/>
            </a:solidFill>
            <a:prstDash val="solid"/>
            <a:headEnd type="none" len="sm" w="sm"/>
            <a:tailEnd type="none" len="sm" w="sm"/>
          </a:ln>
        </p:spPr>
      </p:sp>
      <p:sp>
        <p:nvSpPr>
          <p:cNvPr name="AutoShape 5" id="5"/>
          <p:cNvSpPr/>
          <p:nvPr/>
        </p:nvSpPr>
        <p:spPr>
          <a:xfrm>
            <a:off x="6159458" y="3977759"/>
            <a:ext cx="11088190" cy="0"/>
          </a:xfrm>
          <a:prstGeom prst="line">
            <a:avLst/>
          </a:prstGeom>
          <a:ln cap="flat" w="19050">
            <a:solidFill>
              <a:srgbClr val="293A84"/>
            </a:solidFill>
            <a:prstDash val="solid"/>
            <a:headEnd type="none" len="sm" w="sm"/>
            <a:tailEnd type="none" len="sm" w="sm"/>
          </a:ln>
        </p:spPr>
      </p:sp>
      <p:sp>
        <p:nvSpPr>
          <p:cNvPr name="AutoShape 6" id="6"/>
          <p:cNvSpPr/>
          <p:nvPr/>
        </p:nvSpPr>
        <p:spPr>
          <a:xfrm>
            <a:off x="6171110" y="5011839"/>
            <a:ext cx="11088190" cy="0"/>
          </a:xfrm>
          <a:prstGeom prst="line">
            <a:avLst/>
          </a:prstGeom>
          <a:ln cap="flat" w="19050">
            <a:solidFill>
              <a:srgbClr val="293A84"/>
            </a:solidFill>
            <a:prstDash val="solid"/>
            <a:headEnd type="none" len="sm" w="sm"/>
            <a:tailEnd type="none" len="sm" w="sm"/>
          </a:ln>
        </p:spPr>
      </p:sp>
      <p:sp>
        <p:nvSpPr>
          <p:cNvPr name="Freeform 7" id="7"/>
          <p:cNvSpPr/>
          <p:nvPr/>
        </p:nvSpPr>
        <p:spPr>
          <a:xfrm flipH="false" flipV="false" rot="0">
            <a:off x="1028700" y="7003333"/>
            <a:ext cx="757961" cy="797853"/>
          </a:xfrm>
          <a:custGeom>
            <a:avLst/>
            <a:gdLst/>
            <a:ahLst/>
            <a:cxnLst/>
            <a:rect r="r" b="b" t="t" l="l"/>
            <a:pathLst>
              <a:path h="797853" w="757961">
                <a:moveTo>
                  <a:pt x="0" y="0"/>
                </a:moveTo>
                <a:lnTo>
                  <a:pt x="757961" y="0"/>
                </a:lnTo>
                <a:lnTo>
                  <a:pt x="757961" y="797853"/>
                </a:lnTo>
                <a:lnTo>
                  <a:pt x="0" y="79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515637" y="7002564"/>
            <a:ext cx="757961" cy="797853"/>
          </a:xfrm>
          <a:custGeom>
            <a:avLst/>
            <a:gdLst/>
            <a:ahLst/>
            <a:cxnLst/>
            <a:rect r="r" b="b" t="t" l="l"/>
            <a:pathLst>
              <a:path h="797853" w="757961">
                <a:moveTo>
                  <a:pt x="0" y="0"/>
                </a:moveTo>
                <a:lnTo>
                  <a:pt x="757960" y="0"/>
                </a:lnTo>
                <a:lnTo>
                  <a:pt x="757960" y="797853"/>
                </a:lnTo>
                <a:lnTo>
                  <a:pt x="0" y="79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40000" y="7234579"/>
            <a:ext cx="335360" cy="335360"/>
          </a:xfrm>
          <a:custGeom>
            <a:avLst/>
            <a:gdLst/>
            <a:ahLst/>
            <a:cxnLst/>
            <a:rect r="r" b="b" t="t" l="l"/>
            <a:pathLst>
              <a:path h="335360" w="335360">
                <a:moveTo>
                  <a:pt x="0" y="0"/>
                </a:moveTo>
                <a:lnTo>
                  <a:pt x="335361" y="0"/>
                </a:lnTo>
                <a:lnTo>
                  <a:pt x="335361" y="335361"/>
                </a:lnTo>
                <a:lnTo>
                  <a:pt x="0" y="335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171110" y="2443731"/>
            <a:ext cx="3478582" cy="422275"/>
          </a:xfrm>
          <a:prstGeom prst="rect">
            <a:avLst/>
          </a:prstGeom>
        </p:spPr>
        <p:txBody>
          <a:bodyPr anchor="t" rtlCol="false" tIns="0" lIns="0" bIns="0" rIns="0">
            <a:spAutoFit/>
          </a:bodyPr>
          <a:lstStyle/>
          <a:p>
            <a:pPr algn="l">
              <a:lnSpc>
                <a:spcPts val="3500"/>
              </a:lnSpc>
            </a:pPr>
            <a:r>
              <a:rPr lang="en-US" sz="2500">
                <a:solidFill>
                  <a:srgbClr val="293A84"/>
                </a:solidFill>
                <a:latin typeface="TT Hazelnuts"/>
                <a:ea typeface="TT Hazelnuts"/>
                <a:cs typeface="TT Hazelnuts"/>
                <a:sym typeface="TT Hazelnuts"/>
              </a:rPr>
              <a:t>EMAIL</a:t>
            </a:r>
          </a:p>
        </p:txBody>
      </p:sp>
      <p:sp>
        <p:nvSpPr>
          <p:cNvPr name="TextBox 11" id="11"/>
          <p:cNvSpPr txBox="true"/>
          <p:nvPr/>
        </p:nvSpPr>
        <p:spPr>
          <a:xfrm rot="0">
            <a:off x="6171110" y="3441184"/>
            <a:ext cx="3478582" cy="422275"/>
          </a:xfrm>
          <a:prstGeom prst="rect">
            <a:avLst/>
          </a:prstGeom>
        </p:spPr>
        <p:txBody>
          <a:bodyPr anchor="t" rtlCol="false" tIns="0" lIns="0" bIns="0" rIns="0">
            <a:spAutoFit/>
          </a:bodyPr>
          <a:lstStyle/>
          <a:p>
            <a:pPr algn="l">
              <a:lnSpc>
                <a:spcPts val="3500"/>
              </a:lnSpc>
            </a:pPr>
            <a:r>
              <a:rPr lang="en-US" sz="2500">
                <a:solidFill>
                  <a:srgbClr val="293A84"/>
                </a:solidFill>
                <a:latin typeface="TT Hazelnuts"/>
                <a:ea typeface="TT Hazelnuts"/>
                <a:cs typeface="TT Hazelnuts"/>
                <a:sym typeface="TT Hazelnuts"/>
              </a:rPr>
              <a:t>LINKEDIN</a:t>
            </a:r>
          </a:p>
        </p:txBody>
      </p:sp>
      <p:sp>
        <p:nvSpPr>
          <p:cNvPr name="TextBox 12" id="12"/>
          <p:cNvSpPr txBox="true"/>
          <p:nvPr/>
        </p:nvSpPr>
        <p:spPr>
          <a:xfrm rot="0">
            <a:off x="6171110" y="4468448"/>
            <a:ext cx="3478582" cy="422275"/>
          </a:xfrm>
          <a:prstGeom prst="rect">
            <a:avLst/>
          </a:prstGeom>
        </p:spPr>
        <p:txBody>
          <a:bodyPr anchor="t" rtlCol="false" tIns="0" lIns="0" bIns="0" rIns="0">
            <a:spAutoFit/>
          </a:bodyPr>
          <a:lstStyle/>
          <a:p>
            <a:pPr algn="l">
              <a:lnSpc>
                <a:spcPts val="3500"/>
              </a:lnSpc>
            </a:pPr>
            <a:r>
              <a:rPr lang="en-US" sz="2500">
                <a:solidFill>
                  <a:srgbClr val="293A84"/>
                </a:solidFill>
                <a:latin typeface="TT Hazelnuts"/>
                <a:ea typeface="TT Hazelnuts"/>
                <a:cs typeface="TT Hazelnuts"/>
                <a:sym typeface="TT Hazelnuts"/>
              </a:rPr>
              <a:t>GITHUB</a:t>
            </a:r>
          </a:p>
        </p:txBody>
      </p:sp>
      <p:sp>
        <p:nvSpPr>
          <p:cNvPr name="TextBox 13" id="13"/>
          <p:cNvSpPr txBox="true"/>
          <p:nvPr/>
        </p:nvSpPr>
        <p:spPr>
          <a:xfrm rot="0">
            <a:off x="9551863" y="3034784"/>
            <a:ext cx="7695785" cy="860425"/>
          </a:xfrm>
          <a:prstGeom prst="rect">
            <a:avLst/>
          </a:prstGeom>
        </p:spPr>
        <p:txBody>
          <a:bodyPr anchor="t" rtlCol="false" tIns="0" lIns="0" bIns="0" rIns="0">
            <a:spAutoFit/>
          </a:bodyPr>
          <a:lstStyle/>
          <a:p>
            <a:pPr algn="r">
              <a:lnSpc>
                <a:spcPts val="3500"/>
              </a:lnSpc>
            </a:pPr>
            <a:r>
              <a:rPr lang="en-US" b="true" sz="2500" spc="-62">
                <a:solidFill>
                  <a:srgbClr val="293A84"/>
                </a:solidFill>
                <a:latin typeface="TT Hazelnuts Bold"/>
                <a:ea typeface="TT Hazelnuts Bold"/>
                <a:cs typeface="TT Hazelnuts Bold"/>
                <a:sym typeface="TT Hazelnuts Bold"/>
              </a:rPr>
              <a:t>http://linkedin.com/in/ni-putu-essa-kirana-prayascita-3930a2287</a:t>
            </a:r>
          </a:p>
        </p:txBody>
      </p:sp>
      <p:sp>
        <p:nvSpPr>
          <p:cNvPr name="TextBox 14" id="14"/>
          <p:cNvSpPr txBox="true"/>
          <p:nvPr/>
        </p:nvSpPr>
        <p:spPr>
          <a:xfrm rot="0">
            <a:off x="10308902" y="4468448"/>
            <a:ext cx="6831407" cy="422275"/>
          </a:xfrm>
          <a:prstGeom prst="rect">
            <a:avLst/>
          </a:prstGeom>
        </p:spPr>
        <p:txBody>
          <a:bodyPr anchor="t" rtlCol="false" tIns="0" lIns="0" bIns="0" rIns="0">
            <a:spAutoFit/>
          </a:bodyPr>
          <a:lstStyle/>
          <a:p>
            <a:pPr algn="r">
              <a:lnSpc>
                <a:spcPts val="3500"/>
              </a:lnSpc>
            </a:pPr>
            <a:r>
              <a:rPr lang="en-US" b="true" sz="2500" spc="-62">
                <a:solidFill>
                  <a:srgbClr val="293A84"/>
                </a:solidFill>
                <a:latin typeface="TT Hazelnuts Bold"/>
                <a:ea typeface="TT Hazelnuts Bold"/>
                <a:cs typeface="TT Hazelnuts Bold"/>
                <a:sym typeface="TT Hazelnuts Bold"/>
              </a:rPr>
              <a:t>https://github.com/essakirana</a:t>
            </a:r>
          </a:p>
        </p:txBody>
      </p:sp>
      <p:sp>
        <p:nvSpPr>
          <p:cNvPr name="Freeform 15" id="15"/>
          <p:cNvSpPr/>
          <p:nvPr/>
        </p:nvSpPr>
        <p:spPr>
          <a:xfrm flipH="false" flipV="false" rot="0">
            <a:off x="15726937" y="7233810"/>
            <a:ext cx="335360" cy="335360"/>
          </a:xfrm>
          <a:custGeom>
            <a:avLst/>
            <a:gdLst/>
            <a:ahLst/>
            <a:cxnLst/>
            <a:rect r="r" b="b" t="t" l="l"/>
            <a:pathLst>
              <a:path h="335360" w="335360">
                <a:moveTo>
                  <a:pt x="0" y="0"/>
                </a:moveTo>
                <a:lnTo>
                  <a:pt x="335360" y="0"/>
                </a:lnTo>
                <a:lnTo>
                  <a:pt x="335360" y="335361"/>
                </a:lnTo>
                <a:lnTo>
                  <a:pt x="0" y="335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001580" y="6486524"/>
            <a:ext cx="8881711" cy="2771776"/>
          </a:xfrm>
          <a:prstGeom prst="rect">
            <a:avLst/>
          </a:prstGeom>
        </p:spPr>
        <p:txBody>
          <a:bodyPr anchor="t" rtlCol="false" tIns="0" lIns="0" bIns="0" rIns="0">
            <a:spAutoFit/>
          </a:bodyPr>
          <a:lstStyle/>
          <a:p>
            <a:pPr algn="l">
              <a:lnSpc>
                <a:spcPts val="19200"/>
              </a:lnSpc>
            </a:pPr>
            <a:r>
              <a:rPr lang="en-US" sz="20000" b="true">
                <a:solidFill>
                  <a:srgbClr val="293A84"/>
                </a:solidFill>
                <a:latin typeface="Migra Ultra-Bold"/>
                <a:ea typeface="Migra Ultra-Bold"/>
                <a:cs typeface="Migra Ultra-Bold"/>
                <a:sym typeface="Migra Ultra-Bold"/>
              </a:rPr>
              <a:t>THANK</a:t>
            </a:r>
          </a:p>
        </p:txBody>
      </p:sp>
      <p:sp>
        <p:nvSpPr>
          <p:cNvPr name="TextBox 17" id="17"/>
          <p:cNvSpPr txBox="true"/>
          <p:nvPr/>
        </p:nvSpPr>
        <p:spPr>
          <a:xfrm rot="0">
            <a:off x="10880741" y="5648324"/>
            <a:ext cx="4428129" cy="3606799"/>
          </a:xfrm>
          <a:prstGeom prst="rect">
            <a:avLst/>
          </a:prstGeom>
        </p:spPr>
        <p:txBody>
          <a:bodyPr anchor="t" rtlCol="false" tIns="0" lIns="0" bIns="0" rIns="0">
            <a:spAutoFit/>
          </a:bodyPr>
          <a:lstStyle/>
          <a:p>
            <a:pPr algn="l">
              <a:lnSpc>
                <a:spcPts val="28000"/>
              </a:lnSpc>
              <a:spcBef>
                <a:spcPct val="0"/>
              </a:spcBef>
            </a:pPr>
            <a:r>
              <a:rPr lang="en-US" sz="20000" i="true">
                <a:solidFill>
                  <a:srgbClr val="293A84"/>
                </a:solidFill>
                <a:latin typeface="Migra Extra-Light Italics"/>
                <a:ea typeface="Migra Extra-Light Italics"/>
                <a:cs typeface="Migra Extra-Light Italics"/>
                <a:sym typeface="Migra Extra-Light Italics"/>
              </a:rPr>
              <a:t>YOU</a:t>
            </a:r>
          </a:p>
        </p:txBody>
      </p:sp>
      <p:sp>
        <p:nvSpPr>
          <p:cNvPr name="TextBox 18" id="18"/>
          <p:cNvSpPr txBox="true"/>
          <p:nvPr/>
        </p:nvSpPr>
        <p:spPr>
          <a:xfrm rot="0">
            <a:off x="12281816" y="2443731"/>
            <a:ext cx="4965832" cy="422275"/>
          </a:xfrm>
          <a:prstGeom prst="rect">
            <a:avLst/>
          </a:prstGeom>
        </p:spPr>
        <p:txBody>
          <a:bodyPr anchor="t" rtlCol="false" tIns="0" lIns="0" bIns="0" rIns="0">
            <a:spAutoFit/>
          </a:bodyPr>
          <a:lstStyle/>
          <a:p>
            <a:pPr algn="r">
              <a:lnSpc>
                <a:spcPts val="3500"/>
              </a:lnSpc>
            </a:pPr>
            <a:r>
              <a:rPr lang="en-US" b="true" sz="2500" spc="-62">
                <a:solidFill>
                  <a:srgbClr val="293A84"/>
                </a:solidFill>
                <a:latin typeface="TT Hazelnuts Bold"/>
                <a:ea typeface="TT Hazelnuts Bold"/>
                <a:cs typeface="TT Hazelnuts Bold"/>
                <a:sym typeface="TT Hazelnuts Bold"/>
              </a:rPr>
              <a:t>essakiranaprayascita@gmail.com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true" rot="0">
            <a:off x="1212794" y="5920108"/>
            <a:ext cx="262369" cy="262369"/>
          </a:xfrm>
          <a:custGeom>
            <a:avLst/>
            <a:gdLst/>
            <a:ahLst/>
            <a:cxnLst/>
            <a:rect r="r" b="b" t="t" l="l"/>
            <a:pathLst>
              <a:path h="262369" w="262369">
                <a:moveTo>
                  <a:pt x="0" y="262368"/>
                </a:moveTo>
                <a:lnTo>
                  <a:pt x="262368" y="262368"/>
                </a:lnTo>
                <a:lnTo>
                  <a:pt x="262368" y="0"/>
                </a:lnTo>
                <a:lnTo>
                  <a:pt x="0" y="0"/>
                </a:lnTo>
                <a:lnTo>
                  <a:pt x="0" y="2623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13861" y="4250481"/>
            <a:ext cx="7091423" cy="1669627"/>
          </a:xfrm>
          <a:prstGeom prst="rect">
            <a:avLst/>
          </a:prstGeom>
        </p:spPr>
        <p:txBody>
          <a:bodyPr anchor="t" rtlCol="false" tIns="0" lIns="0" bIns="0" rIns="0">
            <a:spAutoFit/>
          </a:bodyPr>
          <a:lstStyle/>
          <a:p>
            <a:pPr algn="l">
              <a:lnSpc>
                <a:spcPts val="11486"/>
              </a:lnSpc>
            </a:pPr>
            <a:r>
              <a:rPr lang="en-US" sz="11965" b="true">
                <a:solidFill>
                  <a:srgbClr val="FFF4EA"/>
                </a:solidFill>
                <a:latin typeface="Migra Ultra-Bold"/>
                <a:ea typeface="Migra Ultra-Bold"/>
                <a:cs typeface="Migra Ultra-Bold"/>
                <a:sym typeface="Migra Ultra-Bold"/>
              </a:rPr>
              <a:t>ABOUT</a:t>
            </a:r>
          </a:p>
        </p:txBody>
      </p:sp>
      <p:sp>
        <p:nvSpPr>
          <p:cNvPr name="TextBox 4" id="4"/>
          <p:cNvSpPr txBox="true"/>
          <p:nvPr/>
        </p:nvSpPr>
        <p:spPr>
          <a:xfrm rot="0">
            <a:off x="6721190" y="2860690"/>
            <a:ext cx="10119263" cy="5010785"/>
          </a:xfrm>
          <a:prstGeom prst="rect">
            <a:avLst/>
          </a:prstGeom>
        </p:spPr>
        <p:txBody>
          <a:bodyPr anchor="t" rtlCol="false" tIns="0" lIns="0" bIns="0" rIns="0">
            <a:spAutoFit/>
          </a:bodyPr>
          <a:lstStyle/>
          <a:p>
            <a:pPr algn="just">
              <a:lnSpc>
                <a:spcPts val="3640"/>
              </a:lnSpc>
            </a:pPr>
            <a:r>
              <a:rPr lang="en-US" sz="2600">
                <a:solidFill>
                  <a:srgbClr val="FFF4EA"/>
                </a:solidFill>
                <a:latin typeface="TT Hazelnuts"/>
                <a:ea typeface="TT Hazelnuts"/>
                <a:cs typeface="TT Hazelnuts"/>
                <a:sym typeface="TT Hazelnuts"/>
              </a:rPr>
              <a:t>The Iris dataset is a widely used dataset from the Scikit-learn library, consisting of 150 samples representing three species of Iris flowers: Iris setosa, Iris versicolor, and Iris virginica. Each sample includes four numerical measurement features:</a:t>
            </a:r>
          </a:p>
          <a:p>
            <a:pPr algn="just" marL="561341" indent="-280670" lvl="1">
              <a:lnSpc>
                <a:spcPts val="3640"/>
              </a:lnSpc>
              <a:buFont typeface="Arial"/>
              <a:buChar char="•"/>
            </a:pPr>
            <a:r>
              <a:rPr lang="en-US" sz="2600">
                <a:solidFill>
                  <a:srgbClr val="FFF4EA"/>
                </a:solidFill>
                <a:latin typeface="TT Hazelnuts"/>
                <a:ea typeface="TT Hazelnuts"/>
                <a:cs typeface="TT Hazelnuts"/>
                <a:sym typeface="TT Hazelnuts"/>
              </a:rPr>
              <a:t>Sepal length (in centimeters)</a:t>
            </a:r>
          </a:p>
          <a:p>
            <a:pPr algn="just" marL="561341" indent="-280670" lvl="1">
              <a:lnSpc>
                <a:spcPts val="3640"/>
              </a:lnSpc>
              <a:buFont typeface="Arial"/>
              <a:buChar char="•"/>
            </a:pPr>
            <a:r>
              <a:rPr lang="en-US" sz="2600">
                <a:solidFill>
                  <a:srgbClr val="FFF4EA"/>
                </a:solidFill>
                <a:latin typeface="TT Hazelnuts"/>
                <a:ea typeface="TT Hazelnuts"/>
                <a:cs typeface="TT Hazelnuts"/>
                <a:sym typeface="TT Hazelnuts"/>
              </a:rPr>
              <a:t>Sepal width (in centimeters)</a:t>
            </a:r>
          </a:p>
          <a:p>
            <a:pPr algn="just" marL="561341" indent="-280670" lvl="1">
              <a:lnSpc>
                <a:spcPts val="3640"/>
              </a:lnSpc>
              <a:buFont typeface="Arial"/>
              <a:buChar char="•"/>
            </a:pPr>
            <a:r>
              <a:rPr lang="en-US" sz="2600">
                <a:solidFill>
                  <a:srgbClr val="FFF4EA"/>
                </a:solidFill>
                <a:latin typeface="TT Hazelnuts"/>
                <a:ea typeface="TT Hazelnuts"/>
                <a:cs typeface="TT Hazelnuts"/>
                <a:sym typeface="TT Hazelnuts"/>
              </a:rPr>
              <a:t>Petal length (in centimeters)</a:t>
            </a:r>
          </a:p>
          <a:p>
            <a:pPr algn="just" marL="561341" indent="-280670" lvl="1">
              <a:lnSpc>
                <a:spcPts val="3640"/>
              </a:lnSpc>
              <a:buFont typeface="Arial"/>
              <a:buChar char="•"/>
            </a:pPr>
            <a:r>
              <a:rPr lang="en-US" sz="2600">
                <a:solidFill>
                  <a:srgbClr val="FFF4EA"/>
                </a:solidFill>
                <a:latin typeface="TT Hazelnuts"/>
                <a:ea typeface="TT Hazelnuts"/>
                <a:cs typeface="TT Hazelnuts"/>
                <a:sym typeface="TT Hazelnuts"/>
              </a:rPr>
              <a:t>Petal width (in centimeters)</a:t>
            </a:r>
          </a:p>
          <a:p>
            <a:pPr algn="just">
              <a:lnSpc>
                <a:spcPts val="3640"/>
              </a:lnSpc>
            </a:pPr>
            <a:r>
              <a:rPr lang="en-US" sz="2600">
                <a:solidFill>
                  <a:srgbClr val="FFF4EA"/>
                </a:solidFill>
                <a:latin typeface="TT Hazelnuts"/>
                <a:ea typeface="TT Hazelnuts"/>
                <a:cs typeface="TT Hazelnuts"/>
                <a:sym typeface="TT Hazelnuts"/>
              </a:rPr>
              <a:t>These features capture the physical dimensions of the Iris flowers, aiming to highlight the morphological differences between the species for exploring patterns and predict the relationships in data.</a:t>
            </a:r>
          </a:p>
        </p:txBody>
      </p:sp>
      <p:grpSp>
        <p:nvGrpSpPr>
          <p:cNvPr name="Group 5" id="5"/>
          <p:cNvGrpSpPr/>
          <p:nvPr/>
        </p:nvGrpSpPr>
        <p:grpSpPr>
          <a:xfrm rot="0">
            <a:off x="713861" y="997325"/>
            <a:ext cx="2786471" cy="646493"/>
            <a:chOff x="0" y="0"/>
            <a:chExt cx="3715295" cy="861991"/>
          </a:xfrm>
        </p:grpSpPr>
        <p:grpSp>
          <p:nvGrpSpPr>
            <p:cNvPr name="Group 6" id="6"/>
            <p:cNvGrpSpPr/>
            <p:nvPr/>
          </p:nvGrpSpPr>
          <p:grpSpPr>
            <a:xfrm rot="0">
              <a:off x="0" y="0"/>
              <a:ext cx="3715295" cy="861991"/>
              <a:chOff x="0" y="0"/>
              <a:chExt cx="958378" cy="222355"/>
            </a:xfrm>
          </p:grpSpPr>
          <p:sp>
            <p:nvSpPr>
              <p:cNvPr name="Freeform 7" id="7"/>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8" id="8"/>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4"/>
              <a:stretch>
                <a:fillRect l="0" t="0" r="0" b="0"/>
              </a:stretch>
            </a:blipFill>
          </p:spPr>
        </p:sp>
      </p:grpSp>
      <p:sp>
        <p:nvSpPr>
          <p:cNvPr name="Freeform 10" id="10"/>
          <p:cNvSpPr/>
          <p:nvPr/>
        </p:nvSpPr>
        <p:spPr>
          <a:xfrm flipH="false" flipV="false" rot="0">
            <a:off x="5646124" y="1751076"/>
            <a:ext cx="7315200" cy="3392424"/>
          </a:xfrm>
          <a:custGeom>
            <a:avLst/>
            <a:gdLst/>
            <a:ahLst/>
            <a:cxnLst/>
            <a:rect r="r" b="b" t="t" l="l"/>
            <a:pathLst>
              <a:path h="3392424" w="7315200">
                <a:moveTo>
                  <a:pt x="0" y="0"/>
                </a:moveTo>
                <a:lnTo>
                  <a:pt x="7315200" y="0"/>
                </a:lnTo>
                <a:lnTo>
                  <a:pt x="7315200" y="3392424"/>
                </a:lnTo>
                <a:lnTo>
                  <a:pt x="0" y="3392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true" rot="0">
            <a:off x="13904871" y="4392921"/>
            <a:ext cx="3729038" cy="4114800"/>
          </a:xfrm>
          <a:custGeom>
            <a:avLst/>
            <a:gdLst/>
            <a:ahLst/>
            <a:cxnLst/>
            <a:rect r="r" b="b" t="t" l="l"/>
            <a:pathLst>
              <a:path h="4114800" w="3729038">
                <a:moveTo>
                  <a:pt x="3729037" y="4114800"/>
                </a:moveTo>
                <a:lnTo>
                  <a:pt x="0" y="4114800"/>
                </a:lnTo>
                <a:lnTo>
                  <a:pt x="0" y="0"/>
                </a:lnTo>
                <a:lnTo>
                  <a:pt x="3729037" y="0"/>
                </a:lnTo>
                <a:lnTo>
                  <a:pt x="3729037"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3722512" y="997325"/>
            <a:ext cx="3911396" cy="646493"/>
            <a:chOff x="0" y="0"/>
            <a:chExt cx="5215195" cy="861991"/>
          </a:xfrm>
        </p:grpSpPr>
        <p:grpSp>
          <p:nvGrpSpPr>
            <p:cNvPr name="Group 13" id="13"/>
            <p:cNvGrpSpPr/>
            <p:nvPr/>
          </p:nvGrpSpPr>
          <p:grpSpPr>
            <a:xfrm rot="0">
              <a:off x="0" y="0"/>
              <a:ext cx="5215195" cy="861991"/>
              <a:chOff x="0" y="0"/>
              <a:chExt cx="1345285" cy="222355"/>
            </a:xfrm>
          </p:grpSpPr>
          <p:sp>
            <p:nvSpPr>
              <p:cNvPr name="Freeform 14" id="14"/>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5" id="15"/>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sp>
        <p:nvSpPr>
          <p:cNvPr name="TextBox 17" id="17"/>
          <p:cNvSpPr txBox="true"/>
          <p:nvPr/>
        </p:nvSpPr>
        <p:spPr>
          <a:xfrm rot="0">
            <a:off x="713861" y="5180345"/>
            <a:ext cx="5530646" cy="1269977"/>
          </a:xfrm>
          <a:prstGeom prst="rect">
            <a:avLst/>
          </a:prstGeom>
        </p:spPr>
        <p:txBody>
          <a:bodyPr anchor="t" rtlCol="false" tIns="0" lIns="0" bIns="0" rIns="0">
            <a:spAutoFit/>
          </a:bodyPr>
          <a:lstStyle/>
          <a:p>
            <a:pPr algn="l">
              <a:lnSpc>
                <a:spcPts val="9801"/>
              </a:lnSpc>
              <a:spcBef>
                <a:spcPct val="0"/>
              </a:spcBef>
            </a:pPr>
            <a:r>
              <a:rPr lang="en-US" sz="7000" i="true">
                <a:solidFill>
                  <a:srgbClr val="FFF4EA"/>
                </a:solidFill>
                <a:latin typeface="Migra Extra-Light Italics"/>
                <a:ea typeface="Migra Extra-Light Italics"/>
                <a:cs typeface="Migra Extra-Light Italics"/>
                <a:sym typeface="Migra Extra-Light Italics"/>
              </a:rPr>
              <a:t>IRIS DATASET</a:t>
            </a:r>
          </a:p>
        </p:txBody>
      </p:sp>
      <p:grpSp>
        <p:nvGrpSpPr>
          <p:cNvPr name="Group 18" id="18"/>
          <p:cNvGrpSpPr/>
          <p:nvPr/>
        </p:nvGrpSpPr>
        <p:grpSpPr>
          <a:xfrm rot="0">
            <a:off x="8148675" y="1113694"/>
            <a:ext cx="1986085" cy="413755"/>
            <a:chOff x="0" y="0"/>
            <a:chExt cx="2648113" cy="551673"/>
          </a:xfrm>
        </p:grpSpPr>
        <p:sp>
          <p:nvSpPr>
            <p:cNvPr name="Freeform 19" id="19"/>
            <p:cNvSpPr/>
            <p:nvPr/>
          </p:nvSpPr>
          <p:spPr>
            <a:xfrm flipH="false" flipV="false" rot="0">
              <a:off x="1046617" y="0"/>
              <a:ext cx="551673" cy="551673"/>
            </a:xfrm>
            <a:custGeom>
              <a:avLst/>
              <a:gdLst/>
              <a:ahLst/>
              <a:cxnLst/>
              <a:rect r="r" b="b" t="t" l="l"/>
              <a:pathLst>
                <a:path h="551673" w="551673">
                  <a:moveTo>
                    <a:pt x="0" y="0"/>
                  </a:moveTo>
                  <a:lnTo>
                    <a:pt x="551673" y="0"/>
                  </a:lnTo>
                  <a:lnTo>
                    <a:pt x="551673" y="551673"/>
                  </a:lnTo>
                  <a:lnTo>
                    <a:pt x="0" y="5516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0" y="74772"/>
              <a:ext cx="668823" cy="402130"/>
            </a:xfrm>
            <a:custGeom>
              <a:avLst/>
              <a:gdLst/>
              <a:ahLst/>
              <a:cxnLst/>
              <a:rect r="r" b="b" t="t" l="l"/>
              <a:pathLst>
                <a:path h="402130" w="668823">
                  <a:moveTo>
                    <a:pt x="0" y="0"/>
                  </a:moveTo>
                  <a:lnTo>
                    <a:pt x="668823" y="0"/>
                  </a:lnTo>
                  <a:lnTo>
                    <a:pt x="668823" y="402129"/>
                  </a:lnTo>
                  <a:lnTo>
                    <a:pt x="0" y="4021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979290" y="74772"/>
              <a:ext cx="668823" cy="402130"/>
            </a:xfrm>
            <a:custGeom>
              <a:avLst/>
              <a:gdLst/>
              <a:ahLst/>
              <a:cxnLst/>
              <a:rect r="r" b="b" t="t" l="l"/>
              <a:pathLst>
                <a:path h="402130" w="668823">
                  <a:moveTo>
                    <a:pt x="0" y="0"/>
                  </a:moveTo>
                  <a:lnTo>
                    <a:pt x="668823" y="0"/>
                  </a:lnTo>
                  <a:lnTo>
                    <a:pt x="668823" y="402129"/>
                  </a:lnTo>
                  <a:lnTo>
                    <a:pt x="0" y="4021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8935380" y="1129382"/>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33257" y="1148934"/>
            <a:ext cx="590565" cy="394202"/>
          </a:xfrm>
          <a:custGeom>
            <a:avLst/>
            <a:gdLst/>
            <a:ahLst/>
            <a:cxnLst/>
            <a:rect r="r" b="b" t="t" l="l"/>
            <a:pathLst>
              <a:path h="394202" w="590565">
                <a:moveTo>
                  <a:pt x="0" y="0"/>
                </a:moveTo>
                <a:lnTo>
                  <a:pt x="590566" y="0"/>
                </a:lnTo>
                <a:lnTo>
                  <a:pt x="590566" y="394203"/>
                </a:lnTo>
                <a:lnTo>
                  <a:pt x="0" y="394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34885" y="1148934"/>
            <a:ext cx="590565" cy="394202"/>
          </a:xfrm>
          <a:custGeom>
            <a:avLst/>
            <a:gdLst/>
            <a:ahLst/>
            <a:cxnLst/>
            <a:rect r="r" b="b" t="t" l="l"/>
            <a:pathLst>
              <a:path h="394202" w="590565">
                <a:moveTo>
                  <a:pt x="0" y="0"/>
                </a:moveTo>
                <a:lnTo>
                  <a:pt x="590566" y="0"/>
                </a:lnTo>
                <a:lnTo>
                  <a:pt x="590566" y="394203"/>
                </a:lnTo>
                <a:lnTo>
                  <a:pt x="0" y="394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875026">
            <a:off x="12330085" y="7929617"/>
            <a:ext cx="8298478" cy="4294462"/>
          </a:xfrm>
          <a:custGeom>
            <a:avLst/>
            <a:gdLst/>
            <a:ahLst/>
            <a:cxnLst/>
            <a:rect r="r" b="b" t="t" l="l"/>
            <a:pathLst>
              <a:path h="4294462" w="8298478">
                <a:moveTo>
                  <a:pt x="0" y="0"/>
                </a:moveTo>
                <a:lnTo>
                  <a:pt x="8298478" y="0"/>
                </a:lnTo>
                <a:lnTo>
                  <a:pt x="8298478" y="4294463"/>
                </a:lnTo>
                <a:lnTo>
                  <a:pt x="0" y="4294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41835" y="3125043"/>
            <a:ext cx="7091423" cy="1211198"/>
          </a:xfrm>
          <a:prstGeom prst="rect">
            <a:avLst/>
          </a:prstGeom>
        </p:spPr>
        <p:txBody>
          <a:bodyPr anchor="t" rtlCol="false" tIns="0" lIns="0" bIns="0" rIns="0">
            <a:spAutoFit/>
          </a:bodyPr>
          <a:lstStyle/>
          <a:p>
            <a:pPr algn="l">
              <a:lnSpc>
                <a:spcPts val="8447"/>
              </a:lnSpc>
            </a:pPr>
            <a:r>
              <a:rPr lang="en-US" sz="8799" b="true">
                <a:solidFill>
                  <a:srgbClr val="293A84"/>
                </a:solidFill>
                <a:latin typeface="Migra Ultra-Bold"/>
                <a:ea typeface="Migra Ultra-Bold"/>
                <a:cs typeface="Migra Ultra-Bold"/>
                <a:sym typeface="Migra Ultra-Bold"/>
              </a:rPr>
              <a:t>ATTRIBUTES </a:t>
            </a:r>
          </a:p>
        </p:txBody>
      </p:sp>
      <p:sp>
        <p:nvSpPr>
          <p:cNvPr name="TextBox 7" id="7"/>
          <p:cNvSpPr txBox="true"/>
          <p:nvPr/>
        </p:nvSpPr>
        <p:spPr>
          <a:xfrm rot="0">
            <a:off x="10283295" y="2750026"/>
            <a:ext cx="6976005" cy="1586215"/>
          </a:xfrm>
          <a:prstGeom prst="rect">
            <a:avLst/>
          </a:prstGeom>
        </p:spPr>
        <p:txBody>
          <a:bodyPr anchor="t" rtlCol="false" tIns="0" lIns="0" bIns="0" rIns="0">
            <a:spAutoFit/>
          </a:bodyPr>
          <a:lstStyle/>
          <a:p>
            <a:pPr algn="l">
              <a:lnSpc>
                <a:spcPts val="12320"/>
              </a:lnSpc>
              <a:spcBef>
                <a:spcPct val="0"/>
              </a:spcBef>
            </a:pPr>
            <a:r>
              <a:rPr lang="en-US" sz="8800" i="true">
                <a:solidFill>
                  <a:srgbClr val="293A84"/>
                </a:solidFill>
                <a:latin typeface="Migra Extra-Light Italics"/>
                <a:ea typeface="Migra Extra-Light Italics"/>
                <a:cs typeface="Migra Extra-Light Italics"/>
                <a:sym typeface="Migra Extra-Light Italics"/>
              </a:rPr>
              <a:t>INFORMATIONS</a:t>
            </a:r>
          </a:p>
        </p:txBody>
      </p:sp>
      <p:sp>
        <p:nvSpPr>
          <p:cNvPr name="TextBox 8" id="8"/>
          <p:cNvSpPr txBox="true"/>
          <p:nvPr/>
        </p:nvSpPr>
        <p:spPr>
          <a:xfrm rot="0">
            <a:off x="995582" y="4545572"/>
            <a:ext cx="6827788" cy="1543050"/>
          </a:xfrm>
          <a:prstGeom prst="rect">
            <a:avLst/>
          </a:prstGeom>
        </p:spPr>
        <p:txBody>
          <a:bodyPr anchor="t" rtlCol="false" tIns="0" lIns="0" bIns="0" rIns="0">
            <a:spAutoFit/>
          </a:bodyPr>
          <a:lstStyle/>
          <a:p>
            <a:pPr algn="just">
              <a:lnSpc>
                <a:spcPts val="4199"/>
              </a:lnSpc>
            </a:pPr>
            <a:r>
              <a:rPr lang="en-US" sz="2999" b="true">
                <a:solidFill>
                  <a:srgbClr val="293A84"/>
                </a:solidFill>
                <a:latin typeface="TT Hazelnuts Bold"/>
                <a:ea typeface="TT Hazelnuts Bold"/>
                <a:cs typeface="TT Hazelnuts Bold"/>
                <a:sym typeface="TT Hazelnuts Bold"/>
              </a:rPr>
              <a:t>Number of attributes:</a:t>
            </a:r>
            <a:r>
              <a:rPr lang="en-US" sz="2999">
                <a:solidFill>
                  <a:srgbClr val="293A84"/>
                </a:solidFill>
                <a:latin typeface="TT Hazelnuts"/>
                <a:ea typeface="TT Hazelnuts"/>
                <a:cs typeface="TT Hazelnuts"/>
                <a:sym typeface="TT Hazelnuts"/>
              </a:rPr>
              <a:t> </a:t>
            </a:r>
          </a:p>
          <a:p>
            <a:pPr algn="just">
              <a:lnSpc>
                <a:spcPts val="4199"/>
              </a:lnSpc>
            </a:pPr>
            <a:r>
              <a:rPr lang="en-US" sz="2999">
                <a:solidFill>
                  <a:srgbClr val="293A84"/>
                </a:solidFill>
                <a:latin typeface="TT Hazelnuts"/>
                <a:ea typeface="TT Hazelnuts"/>
                <a:cs typeface="TT Hazelnuts"/>
                <a:sym typeface="TT Hazelnuts"/>
              </a:rPr>
              <a:t>4 numerical attributes used as features to predict the target variable</a:t>
            </a:r>
          </a:p>
        </p:txBody>
      </p:sp>
      <p:sp>
        <p:nvSpPr>
          <p:cNvPr name="TextBox 9" id="9"/>
          <p:cNvSpPr txBox="true"/>
          <p:nvPr/>
        </p:nvSpPr>
        <p:spPr>
          <a:xfrm rot="0">
            <a:off x="10283295" y="4545572"/>
            <a:ext cx="6896970" cy="3638550"/>
          </a:xfrm>
          <a:prstGeom prst="rect">
            <a:avLst/>
          </a:prstGeom>
        </p:spPr>
        <p:txBody>
          <a:bodyPr anchor="t" rtlCol="false" tIns="0" lIns="0" bIns="0" rIns="0">
            <a:spAutoFit/>
          </a:bodyPr>
          <a:lstStyle/>
          <a:p>
            <a:pPr algn="just">
              <a:lnSpc>
                <a:spcPts val="4199"/>
              </a:lnSpc>
            </a:pPr>
            <a:r>
              <a:rPr lang="en-US" sz="2999" b="true">
                <a:solidFill>
                  <a:srgbClr val="293A84"/>
                </a:solidFill>
                <a:latin typeface="TT Hazelnuts Bold"/>
                <a:ea typeface="TT Hazelnuts Bold"/>
                <a:cs typeface="TT Hazelnuts Bold"/>
                <a:sym typeface="TT Hazelnuts Bold"/>
              </a:rPr>
              <a:t>Attributes Characteristic:</a:t>
            </a:r>
          </a:p>
          <a:p>
            <a:pPr algn="just">
              <a:lnSpc>
                <a:spcPts val="4199"/>
              </a:lnSpc>
            </a:pPr>
            <a:r>
              <a:rPr lang="en-US" sz="2999">
                <a:solidFill>
                  <a:srgbClr val="293A84"/>
                </a:solidFill>
                <a:latin typeface="TT Hazelnuts"/>
                <a:ea typeface="TT Hazelnuts"/>
                <a:cs typeface="TT Hazelnuts"/>
                <a:sym typeface="TT Hazelnuts"/>
              </a:rPr>
              <a:t>Sepal Length (cm), Sepal Width (cm), Petal Length (cm), Petal Width (cm), and the target variable, which is the species of the flower (Iris setosa, Iris versicolor, and Iris virginica). Each species consist of 50 samples.</a:t>
            </a:r>
          </a:p>
        </p:txBody>
      </p:sp>
      <p:sp>
        <p:nvSpPr>
          <p:cNvPr name="Freeform 10" id="10"/>
          <p:cNvSpPr/>
          <p:nvPr/>
        </p:nvSpPr>
        <p:spPr>
          <a:xfrm flipH="false" flipV="false" rot="-1875026">
            <a:off x="12482485" y="8082017"/>
            <a:ext cx="8298478" cy="4294462"/>
          </a:xfrm>
          <a:custGeom>
            <a:avLst/>
            <a:gdLst/>
            <a:ahLst/>
            <a:cxnLst/>
            <a:rect r="r" b="b" t="t" l="l"/>
            <a:pathLst>
              <a:path h="4294462" w="8298478">
                <a:moveTo>
                  <a:pt x="0" y="0"/>
                </a:moveTo>
                <a:lnTo>
                  <a:pt x="8298478" y="0"/>
                </a:lnTo>
                <a:lnTo>
                  <a:pt x="8298478" y="4294463"/>
                </a:lnTo>
                <a:lnTo>
                  <a:pt x="0" y="4294463"/>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true" rot="779997">
            <a:off x="-1984151" y="8139769"/>
            <a:ext cx="8298478" cy="4294462"/>
          </a:xfrm>
          <a:custGeom>
            <a:avLst/>
            <a:gdLst/>
            <a:ahLst/>
            <a:cxnLst/>
            <a:rect r="r" b="b" t="t" l="l"/>
            <a:pathLst>
              <a:path h="4294462" w="8298478">
                <a:moveTo>
                  <a:pt x="8298478" y="4294462"/>
                </a:moveTo>
                <a:lnTo>
                  <a:pt x="0" y="4294462"/>
                </a:lnTo>
                <a:lnTo>
                  <a:pt x="0" y="0"/>
                </a:lnTo>
                <a:lnTo>
                  <a:pt x="8298478" y="0"/>
                </a:lnTo>
                <a:lnTo>
                  <a:pt x="8298478" y="429446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true" rot="779997">
            <a:off x="-1831751" y="8292169"/>
            <a:ext cx="8298478" cy="4294462"/>
          </a:xfrm>
          <a:custGeom>
            <a:avLst/>
            <a:gdLst/>
            <a:ahLst/>
            <a:cxnLst/>
            <a:rect r="r" b="b" t="t" l="l"/>
            <a:pathLst>
              <a:path h="4294462" w="8298478">
                <a:moveTo>
                  <a:pt x="8298478" y="4294462"/>
                </a:moveTo>
                <a:lnTo>
                  <a:pt x="0" y="4294462"/>
                </a:lnTo>
                <a:lnTo>
                  <a:pt x="0" y="0"/>
                </a:lnTo>
                <a:lnTo>
                  <a:pt x="8298478" y="0"/>
                </a:lnTo>
                <a:lnTo>
                  <a:pt x="8298478" y="4294462"/>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924252" y="1030750"/>
            <a:ext cx="2786471" cy="646493"/>
            <a:chOff x="0" y="0"/>
            <a:chExt cx="3715295" cy="861991"/>
          </a:xfrm>
        </p:grpSpPr>
        <p:grpSp>
          <p:nvGrpSpPr>
            <p:cNvPr name="Group 14" id="14"/>
            <p:cNvGrpSpPr/>
            <p:nvPr/>
          </p:nvGrpSpPr>
          <p:grpSpPr>
            <a:xfrm rot="0">
              <a:off x="0" y="0"/>
              <a:ext cx="3715295" cy="861991"/>
              <a:chOff x="0" y="0"/>
              <a:chExt cx="958378" cy="222355"/>
            </a:xfrm>
          </p:grpSpPr>
          <p:sp>
            <p:nvSpPr>
              <p:cNvPr name="Freeform 15" id="15"/>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16" id="16"/>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8" id="18"/>
          <p:cNvGrpSpPr/>
          <p:nvPr/>
        </p:nvGrpSpPr>
        <p:grpSpPr>
          <a:xfrm rot="0">
            <a:off x="13268869" y="1030750"/>
            <a:ext cx="3911396" cy="646493"/>
            <a:chOff x="0" y="0"/>
            <a:chExt cx="5215195" cy="861991"/>
          </a:xfrm>
        </p:grpSpPr>
        <p:grpSp>
          <p:nvGrpSpPr>
            <p:cNvPr name="Group 19" id="19"/>
            <p:cNvGrpSpPr/>
            <p:nvPr/>
          </p:nvGrpSpPr>
          <p:grpSpPr>
            <a:xfrm rot="0">
              <a:off x="0" y="0"/>
              <a:ext cx="5215195" cy="861991"/>
              <a:chOff x="0" y="0"/>
              <a:chExt cx="1345285" cy="222355"/>
            </a:xfrm>
          </p:grpSpPr>
          <p:sp>
            <p:nvSpPr>
              <p:cNvPr name="Freeform 20" id="20"/>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21" id="21"/>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false" rot="0">
            <a:off x="8934840" y="1129382"/>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47473" y="1169773"/>
            <a:ext cx="507953" cy="301597"/>
          </a:xfrm>
          <a:custGeom>
            <a:avLst/>
            <a:gdLst/>
            <a:ahLst/>
            <a:cxnLst/>
            <a:rect r="r" b="b" t="t" l="l"/>
            <a:pathLst>
              <a:path h="301597" w="507953">
                <a:moveTo>
                  <a:pt x="0" y="0"/>
                </a:moveTo>
                <a:lnTo>
                  <a:pt x="507953" y="0"/>
                </a:lnTo>
                <a:lnTo>
                  <a:pt x="507953" y="301597"/>
                </a:lnTo>
                <a:lnTo>
                  <a:pt x="0" y="30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24820" y="1185461"/>
            <a:ext cx="507953" cy="301597"/>
          </a:xfrm>
          <a:custGeom>
            <a:avLst/>
            <a:gdLst/>
            <a:ahLst/>
            <a:cxnLst/>
            <a:rect r="r" b="b" t="t" l="l"/>
            <a:pathLst>
              <a:path h="301597" w="507953">
                <a:moveTo>
                  <a:pt x="0" y="0"/>
                </a:moveTo>
                <a:lnTo>
                  <a:pt x="507953" y="0"/>
                </a:lnTo>
                <a:lnTo>
                  <a:pt x="507953" y="301597"/>
                </a:lnTo>
                <a:lnTo>
                  <a:pt x="0" y="30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41623" y="3401879"/>
            <a:ext cx="9501395" cy="2529746"/>
          </a:xfrm>
          <a:custGeom>
            <a:avLst/>
            <a:gdLst/>
            <a:ahLst/>
            <a:cxnLst/>
            <a:rect r="r" b="b" t="t" l="l"/>
            <a:pathLst>
              <a:path h="2529746" w="9501395">
                <a:moveTo>
                  <a:pt x="0" y="0"/>
                </a:moveTo>
                <a:lnTo>
                  <a:pt x="9501395" y="0"/>
                </a:lnTo>
                <a:lnTo>
                  <a:pt x="9501395" y="2529746"/>
                </a:lnTo>
                <a:lnTo>
                  <a:pt x="0" y="2529746"/>
                </a:lnTo>
                <a:lnTo>
                  <a:pt x="0" y="0"/>
                </a:lnTo>
                <a:close/>
              </a:path>
            </a:pathLst>
          </a:custGeom>
          <a:blipFill>
            <a:blip r:embed="rId6"/>
            <a:stretch>
              <a:fillRect l="0" t="0" r="0" b="0"/>
            </a:stretch>
          </a:blipFill>
          <a:ln w="38100" cap="sq">
            <a:solidFill>
              <a:srgbClr val="000000"/>
            </a:solidFill>
            <a:prstDash val="solid"/>
            <a:miter/>
          </a:ln>
        </p:spPr>
      </p:sp>
      <p:grpSp>
        <p:nvGrpSpPr>
          <p:cNvPr name="Group 6" id="6"/>
          <p:cNvGrpSpPr/>
          <p:nvPr/>
        </p:nvGrpSpPr>
        <p:grpSpPr>
          <a:xfrm rot="0">
            <a:off x="713861" y="997325"/>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7"/>
              <a:stretch>
                <a:fillRect l="0" t="0" r="0" b="0"/>
              </a:stretch>
            </a:blipFill>
          </p:spPr>
        </p:sp>
      </p:grpSp>
      <p:grpSp>
        <p:nvGrpSpPr>
          <p:cNvPr name="Group 11" id="11"/>
          <p:cNvGrpSpPr/>
          <p:nvPr/>
        </p:nvGrpSpPr>
        <p:grpSpPr>
          <a:xfrm rot="0">
            <a:off x="13722512" y="997325"/>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sp>
        <p:nvSpPr>
          <p:cNvPr name="Freeform 16" id="16"/>
          <p:cNvSpPr/>
          <p:nvPr/>
        </p:nvSpPr>
        <p:spPr>
          <a:xfrm flipH="true" flipV="true" rot="0">
            <a:off x="11961489" y="3633351"/>
            <a:ext cx="6326511" cy="6653649"/>
          </a:xfrm>
          <a:custGeom>
            <a:avLst/>
            <a:gdLst/>
            <a:ahLst/>
            <a:cxnLst/>
            <a:rect r="r" b="b" t="t" l="l"/>
            <a:pathLst>
              <a:path h="6653649" w="6326511">
                <a:moveTo>
                  <a:pt x="6326511" y="6653649"/>
                </a:moveTo>
                <a:lnTo>
                  <a:pt x="0" y="6653649"/>
                </a:lnTo>
                <a:lnTo>
                  <a:pt x="0" y="0"/>
                </a:lnTo>
                <a:lnTo>
                  <a:pt x="6326511" y="0"/>
                </a:lnTo>
                <a:lnTo>
                  <a:pt x="6326511" y="6653649"/>
                </a:lnTo>
                <a:close/>
              </a:path>
            </a:pathLst>
          </a:custGeom>
          <a:blipFill>
            <a:blip r:embed="rId8">
              <a:alphaModFix amt="65000"/>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041623" y="6226900"/>
            <a:ext cx="9501395" cy="3479886"/>
          </a:xfrm>
          <a:custGeom>
            <a:avLst/>
            <a:gdLst/>
            <a:ahLst/>
            <a:cxnLst/>
            <a:rect r="r" b="b" t="t" l="l"/>
            <a:pathLst>
              <a:path h="3479886" w="9501395">
                <a:moveTo>
                  <a:pt x="0" y="0"/>
                </a:moveTo>
                <a:lnTo>
                  <a:pt x="9501395" y="0"/>
                </a:lnTo>
                <a:lnTo>
                  <a:pt x="9501395" y="3479886"/>
                </a:lnTo>
                <a:lnTo>
                  <a:pt x="0" y="3479886"/>
                </a:lnTo>
                <a:lnTo>
                  <a:pt x="0" y="0"/>
                </a:lnTo>
                <a:close/>
              </a:path>
            </a:pathLst>
          </a:custGeom>
          <a:blipFill>
            <a:blip r:embed="rId10"/>
            <a:stretch>
              <a:fillRect l="0" t="0" r="0" b="0"/>
            </a:stretch>
          </a:blipFill>
          <a:ln w="38100" cap="sq">
            <a:solidFill>
              <a:srgbClr val="000000"/>
            </a:solidFill>
            <a:prstDash val="solid"/>
            <a:miter/>
          </a:ln>
        </p:spPr>
      </p:sp>
      <p:grpSp>
        <p:nvGrpSpPr>
          <p:cNvPr name="Group 18" id="18"/>
          <p:cNvGrpSpPr/>
          <p:nvPr/>
        </p:nvGrpSpPr>
        <p:grpSpPr>
          <a:xfrm rot="0">
            <a:off x="1293830" y="1940739"/>
            <a:ext cx="15695775" cy="1061090"/>
            <a:chOff x="0" y="0"/>
            <a:chExt cx="20927700" cy="1414787"/>
          </a:xfrm>
        </p:grpSpPr>
        <p:sp>
          <p:nvSpPr>
            <p:cNvPr name="TextBox 19" id="19"/>
            <p:cNvSpPr txBox="true"/>
            <p:nvPr/>
          </p:nvSpPr>
          <p:spPr>
            <a:xfrm rot="0">
              <a:off x="0" y="85725"/>
              <a:ext cx="20927700" cy="1329062"/>
            </a:xfrm>
            <a:prstGeom prst="rect">
              <a:avLst/>
            </a:prstGeom>
          </p:spPr>
          <p:txBody>
            <a:bodyPr anchor="t" rtlCol="false" tIns="0" lIns="0" bIns="0" rIns="0">
              <a:spAutoFit/>
            </a:bodyPr>
            <a:lstStyle/>
            <a:p>
              <a:pPr algn="l">
                <a:lnSpc>
                  <a:spcPts val="6720"/>
                </a:lnSpc>
              </a:pPr>
              <a:r>
                <a:rPr lang="en-US" sz="7000" b="true">
                  <a:solidFill>
                    <a:srgbClr val="FFF4EA"/>
                  </a:solidFill>
                  <a:latin typeface="Migra Ultra-Bold"/>
                  <a:ea typeface="Migra Ultra-Bold"/>
                  <a:cs typeface="Migra Ultra-Bold"/>
                  <a:sym typeface="Migra Ultra-Bold"/>
                </a:rPr>
                <a:t>EXPLORATORY DATA ANALYSIS</a:t>
              </a:r>
            </a:p>
          </p:txBody>
        </p:sp>
        <p:sp>
          <p:nvSpPr>
            <p:cNvPr name="TextBox 20" id="20"/>
            <p:cNvSpPr txBox="true"/>
            <p:nvPr/>
          </p:nvSpPr>
          <p:spPr>
            <a:xfrm rot="0">
              <a:off x="17998023" y="-209550"/>
              <a:ext cx="2655284" cy="1623452"/>
            </a:xfrm>
            <a:prstGeom prst="rect">
              <a:avLst/>
            </a:prstGeom>
          </p:spPr>
          <p:txBody>
            <a:bodyPr anchor="t" rtlCol="false" tIns="0" lIns="0" bIns="0" rIns="0">
              <a:spAutoFit/>
            </a:bodyPr>
            <a:lstStyle/>
            <a:p>
              <a:pPr algn="l">
                <a:lnSpc>
                  <a:spcPts val="9801"/>
                </a:lnSpc>
                <a:spcBef>
                  <a:spcPct val="0"/>
                </a:spcBef>
              </a:pPr>
              <a:r>
                <a:rPr lang="en-US" sz="7000" i="true">
                  <a:solidFill>
                    <a:srgbClr val="FFF4EA"/>
                  </a:solidFill>
                  <a:latin typeface="Migra Extra-Light Italics"/>
                  <a:ea typeface="Migra Extra-Light Italics"/>
                  <a:cs typeface="Migra Extra-Light Italics"/>
                  <a:sym typeface="Migra Extra-Light Italics"/>
                </a:rPr>
                <a:t>(EDA)</a:t>
              </a:r>
            </a:p>
          </p:txBody>
        </p:sp>
      </p:grpSp>
      <p:sp>
        <p:nvSpPr>
          <p:cNvPr name="TextBox 21" id="21"/>
          <p:cNvSpPr txBox="true"/>
          <p:nvPr/>
        </p:nvSpPr>
        <p:spPr>
          <a:xfrm rot="0">
            <a:off x="1293830" y="5731600"/>
            <a:ext cx="3268618" cy="495300"/>
          </a:xfrm>
          <a:prstGeom prst="rect">
            <a:avLst/>
          </a:prstGeom>
        </p:spPr>
        <p:txBody>
          <a:bodyPr anchor="t" rtlCol="false" tIns="0" lIns="0" bIns="0" rIns="0">
            <a:spAutoFit/>
          </a:bodyPr>
          <a:lstStyle/>
          <a:p>
            <a:pPr algn="just">
              <a:lnSpc>
                <a:spcPts val="4199"/>
              </a:lnSpc>
            </a:pPr>
            <a:r>
              <a:rPr lang="en-US" sz="2999" b="true">
                <a:solidFill>
                  <a:srgbClr val="FFF4EA"/>
                </a:solidFill>
                <a:latin typeface="TT Hazelnuts Bold"/>
                <a:ea typeface="TT Hazelnuts Bold"/>
                <a:cs typeface="TT Hazelnuts Bold"/>
                <a:sym typeface="TT Hazelnuts Bold"/>
              </a:rPr>
              <a:t>IRIS DATAFRAME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7943576"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31400"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5561" y="1131314"/>
            <a:ext cx="389908" cy="409890"/>
          </a:xfrm>
          <a:custGeom>
            <a:avLst/>
            <a:gdLst/>
            <a:ahLst/>
            <a:cxnLst/>
            <a:rect r="r" b="b" t="t" l="l"/>
            <a:pathLst>
              <a:path h="409890" w="389908">
                <a:moveTo>
                  <a:pt x="0" y="0"/>
                </a:moveTo>
                <a:lnTo>
                  <a:pt x="389908" y="0"/>
                </a:lnTo>
                <a:lnTo>
                  <a:pt x="389908" y="409890"/>
                </a:lnTo>
                <a:lnTo>
                  <a:pt x="0" y="409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1218007" y="5775657"/>
            <a:ext cx="262369" cy="262369"/>
          </a:xfrm>
          <a:custGeom>
            <a:avLst/>
            <a:gdLst/>
            <a:ahLst/>
            <a:cxnLst/>
            <a:rect r="r" b="b" t="t" l="l"/>
            <a:pathLst>
              <a:path h="262369" w="262369">
                <a:moveTo>
                  <a:pt x="0" y="262368"/>
                </a:moveTo>
                <a:lnTo>
                  <a:pt x="262369" y="262368"/>
                </a:lnTo>
                <a:lnTo>
                  <a:pt x="262369" y="0"/>
                </a:lnTo>
                <a:lnTo>
                  <a:pt x="0" y="0"/>
                </a:lnTo>
                <a:lnTo>
                  <a:pt x="0" y="26236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82583" y="4765414"/>
            <a:ext cx="6567048" cy="2192530"/>
          </a:xfrm>
          <a:custGeom>
            <a:avLst/>
            <a:gdLst/>
            <a:ahLst/>
            <a:cxnLst/>
            <a:rect r="r" b="b" t="t" l="l"/>
            <a:pathLst>
              <a:path h="2192530" w="6567048">
                <a:moveTo>
                  <a:pt x="0" y="0"/>
                </a:moveTo>
                <a:lnTo>
                  <a:pt x="6567047" y="0"/>
                </a:lnTo>
                <a:lnTo>
                  <a:pt x="6567047" y="2192530"/>
                </a:lnTo>
                <a:lnTo>
                  <a:pt x="0" y="2192530"/>
                </a:lnTo>
                <a:lnTo>
                  <a:pt x="0" y="0"/>
                </a:lnTo>
                <a:close/>
              </a:path>
            </a:pathLst>
          </a:custGeom>
          <a:blipFill>
            <a:blip r:embed="rId8"/>
            <a:stretch>
              <a:fillRect l="0" t="0" r="0" b="0"/>
            </a:stretch>
          </a:blipFill>
          <a:ln w="38100" cap="sq">
            <a:solidFill>
              <a:srgbClr val="000000"/>
            </a:solidFill>
            <a:prstDash val="solid"/>
            <a:miter/>
          </a:ln>
        </p:spPr>
      </p:sp>
      <p:sp>
        <p:nvSpPr>
          <p:cNvPr name="Freeform 7" id="7"/>
          <p:cNvSpPr/>
          <p:nvPr/>
        </p:nvSpPr>
        <p:spPr>
          <a:xfrm flipH="false" flipV="false" rot="0">
            <a:off x="8945561" y="4765414"/>
            <a:ext cx="7422370" cy="4175083"/>
          </a:xfrm>
          <a:custGeom>
            <a:avLst/>
            <a:gdLst/>
            <a:ahLst/>
            <a:cxnLst/>
            <a:rect r="r" b="b" t="t" l="l"/>
            <a:pathLst>
              <a:path h="4175083" w="7422370">
                <a:moveTo>
                  <a:pt x="0" y="0"/>
                </a:moveTo>
                <a:lnTo>
                  <a:pt x="7422371" y="0"/>
                </a:lnTo>
                <a:lnTo>
                  <a:pt x="7422371" y="4175084"/>
                </a:lnTo>
                <a:lnTo>
                  <a:pt x="0" y="4175084"/>
                </a:lnTo>
                <a:lnTo>
                  <a:pt x="0" y="0"/>
                </a:lnTo>
                <a:close/>
              </a:path>
            </a:pathLst>
          </a:custGeom>
          <a:blipFill>
            <a:blip r:embed="rId9"/>
            <a:stretch>
              <a:fillRect l="0" t="0" r="0" b="0"/>
            </a:stretch>
          </a:blipFill>
          <a:ln w="38100" cap="sq">
            <a:solidFill>
              <a:srgbClr val="000000"/>
            </a:solidFill>
            <a:prstDash val="solid"/>
            <a:miter/>
          </a:ln>
        </p:spPr>
      </p:sp>
      <p:sp>
        <p:nvSpPr>
          <p:cNvPr name="Freeform 8" id="8"/>
          <p:cNvSpPr/>
          <p:nvPr/>
        </p:nvSpPr>
        <p:spPr>
          <a:xfrm flipH="false" flipV="false" rot="0">
            <a:off x="-244311" y="7624694"/>
            <a:ext cx="19159560" cy="4757957"/>
          </a:xfrm>
          <a:custGeom>
            <a:avLst/>
            <a:gdLst/>
            <a:ahLst/>
            <a:cxnLst/>
            <a:rect r="r" b="b" t="t" l="l"/>
            <a:pathLst>
              <a:path h="4757957" w="19159560">
                <a:moveTo>
                  <a:pt x="0" y="0"/>
                </a:moveTo>
                <a:lnTo>
                  <a:pt x="19159560" y="0"/>
                </a:lnTo>
                <a:lnTo>
                  <a:pt x="19159560" y="4757957"/>
                </a:lnTo>
                <a:lnTo>
                  <a:pt x="0" y="4757957"/>
                </a:lnTo>
                <a:lnTo>
                  <a:pt x="0" y="0"/>
                </a:lnTo>
                <a:close/>
              </a:path>
            </a:pathLst>
          </a:custGeom>
          <a:blipFill>
            <a:blip r:embed="rId10">
              <a:alphaModFix amt="8500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296112" y="2338342"/>
            <a:ext cx="15695775" cy="1061090"/>
            <a:chOff x="0" y="0"/>
            <a:chExt cx="20927700" cy="1414787"/>
          </a:xfrm>
        </p:grpSpPr>
        <p:sp>
          <p:nvSpPr>
            <p:cNvPr name="TextBox 10" id="10"/>
            <p:cNvSpPr txBox="true"/>
            <p:nvPr/>
          </p:nvSpPr>
          <p:spPr>
            <a:xfrm rot="0">
              <a:off x="0" y="85725"/>
              <a:ext cx="20927700" cy="1329062"/>
            </a:xfrm>
            <a:prstGeom prst="rect">
              <a:avLst/>
            </a:prstGeom>
          </p:spPr>
          <p:txBody>
            <a:bodyPr anchor="t" rtlCol="false" tIns="0" lIns="0" bIns="0" rIns="0">
              <a:spAutoFit/>
            </a:bodyPr>
            <a:lstStyle/>
            <a:p>
              <a:pPr algn="l">
                <a:lnSpc>
                  <a:spcPts val="6720"/>
                </a:lnSpc>
              </a:pPr>
              <a:r>
                <a:rPr lang="en-US" sz="7000" b="true">
                  <a:solidFill>
                    <a:srgbClr val="293A84"/>
                  </a:solidFill>
                  <a:latin typeface="Migra Ultra-Bold"/>
                  <a:ea typeface="Migra Ultra-Bold"/>
                  <a:cs typeface="Migra Ultra-Bold"/>
                  <a:sym typeface="Migra Ultra-Bold"/>
                </a:rPr>
                <a:t>EXPLORATORY DATA ANALYSIS</a:t>
              </a:r>
            </a:p>
          </p:txBody>
        </p:sp>
        <p:sp>
          <p:nvSpPr>
            <p:cNvPr name="TextBox 11" id="11"/>
            <p:cNvSpPr txBox="true"/>
            <p:nvPr/>
          </p:nvSpPr>
          <p:spPr>
            <a:xfrm rot="0">
              <a:off x="17998023" y="-209550"/>
              <a:ext cx="2655284" cy="1623452"/>
            </a:xfrm>
            <a:prstGeom prst="rect">
              <a:avLst/>
            </a:prstGeom>
          </p:spPr>
          <p:txBody>
            <a:bodyPr anchor="t" rtlCol="false" tIns="0" lIns="0" bIns="0" rIns="0">
              <a:spAutoFit/>
            </a:bodyPr>
            <a:lstStyle/>
            <a:p>
              <a:pPr algn="l">
                <a:lnSpc>
                  <a:spcPts val="9801"/>
                </a:lnSpc>
                <a:spcBef>
                  <a:spcPct val="0"/>
                </a:spcBef>
              </a:pPr>
              <a:r>
                <a:rPr lang="en-US" sz="7000" i="true">
                  <a:solidFill>
                    <a:srgbClr val="293A84"/>
                  </a:solidFill>
                  <a:latin typeface="Migra Extra-Light Italics"/>
                  <a:ea typeface="Migra Extra-Light Italics"/>
                  <a:cs typeface="Migra Extra-Light Italics"/>
                  <a:sym typeface="Migra Extra-Light Italics"/>
                </a:rPr>
                <a:t>(EDA)</a:t>
              </a:r>
            </a:p>
          </p:txBody>
        </p:sp>
      </p:grpSp>
      <p:sp>
        <p:nvSpPr>
          <p:cNvPr name="TextBox 12" id="12"/>
          <p:cNvSpPr txBox="true"/>
          <p:nvPr/>
        </p:nvSpPr>
        <p:spPr>
          <a:xfrm rot="0">
            <a:off x="6433657" y="3810960"/>
            <a:ext cx="5420685" cy="495300"/>
          </a:xfrm>
          <a:prstGeom prst="rect">
            <a:avLst/>
          </a:prstGeom>
        </p:spPr>
        <p:txBody>
          <a:bodyPr anchor="t" rtlCol="false" tIns="0" lIns="0" bIns="0" rIns="0">
            <a:spAutoFit/>
          </a:bodyPr>
          <a:lstStyle/>
          <a:p>
            <a:pPr algn="just">
              <a:lnSpc>
                <a:spcPts val="4199"/>
              </a:lnSpc>
            </a:pPr>
            <a:r>
              <a:rPr lang="en-US" sz="2999" b="true">
                <a:solidFill>
                  <a:srgbClr val="293A84"/>
                </a:solidFill>
                <a:latin typeface="TT Hazelnuts Bold"/>
                <a:ea typeface="TT Hazelnuts Bold"/>
                <a:cs typeface="TT Hazelnuts Bold"/>
                <a:sym typeface="TT Hazelnuts Bold"/>
              </a:rPr>
              <a:t>DATAFRAME INFORMATIONS</a:t>
            </a:r>
          </a:p>
        </p:txBody>
      </p:sp>
      <p:grpSp>
        <p:nvGrpSpPr>
          <p:cNvPr name="Group 13" id="13"/>
          <p:cNvGrpSpPr/>
          <p:nvPr/>
        </p:nvGrpSpPr>
        <p:grpSpPr>
          <a:xfrm rot="0">
            <a:off x="924252" y="1030750"/>
            <a:ext cx="2786471" cy="646493"/>
            <a:chOff x="0" y="0"/>
            <a:chExt cx="3715295" cy="861991"/>
          </a:xfrm>
        </p:grpSpPr>
        <p:grpSp>
          <p:nvGrpSpPr>
            <p:cNvPr name="Group 14" id="14"/>
            <p:cNvGrpSpPr/>
            <p:nvPr/>
          </p:nvGrpSpPr>
          <p:grpSpPr>
            <a:xfrm rot="0">
              <a:off x="0" y="0"/>
              <a:ext cx="3715295" cy="861991"/>
              <a:chOff x="0" y="0"/>
              <a:chExt cx="958378" cy="222355"/>
            </a:xfrm>
          </p:grpSpPr>
          <p:sp>
            <p:nvSpPr>
              <p:cNvPr name="Freeform 15" id="15"/>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16" id="16"/>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12"/>
              <a:stretch>
                <a:fillRect l="0" t="0" r="0" b="0"/>
              </a:stretch>
            </a:blipFill>
          </p:spPr>
        </p:sp>
      </p:grpSp>
      <p:grpSp>
        <p:nvGrpSpPr>
          <p:cNvPr name="Group 18" id="18"/>
          <p:cNvGrpSpPr/>
          <p:nvPr/>
        </p:nvGrpSpPr>
        <p:grpSpPr>
          <a:xfrm rot="0">
            <a:off x="13268869" y="1030750"/>
            <a:ext cx="3911396" cy="646493"/>
            <a:chOff x="0" y="0"/>
            <a:chExt cx="5215195" cy="861991"/>
          </a:xfrm>
        </p:grpSpPr>
        <p:grpSp>
          <p:nvGrpSpPr>
            <p:cNvPr name="Group 19" id="19"/>
            <p:cNvGrpSpPr/>
            <p:nvPr/>
          </p:nvGrpSpPr>
          <p:grpSpPr>
            <a:xfrm rot="0">
              <a:off x="0" y="0"/>
              <a:ext cx="5215195" cy="861991"/>
              <a:chOff x="0" y="0"/>
              <a:chExt cx="1345285" cy="222355"/>
            </a:xfrm>
          </p:grpSpPr>
          <p:sp>
            <p:nvSpPr>
              <p:cNvPr name="Freeform 20" id="20"/>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21" id="21"/>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false" rot="0">
            <a:off x="8934840" y="1113694"/>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6048" y="1157321"/>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34345" y="1194922"/>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26453" y="7824563"/>
            <a:ext cx="243872" cy="243872"/>
          </a:xfrm>
          <a:custGeom>
            <a:avLst/>
            <a:gdLst/>
            <a:ahLst/>
            <a:cxnLst/>
            <a:rect r="r" b="b" t="t" l="l"/>
            <a:pathLst>
              <a:path h="243872" w="243872">
                <a:moveTo>
                  <a:pt x="0" y="0"/>
                </a:moveTo>
                <a:lnTo>
                  <a:pt x="243872" y="0"/>
                </a:lnTo>
                <a:lnTo>
                  <a:pt x="243872" y="243872"/>
                </a:lnTo>
                <a:lnTo>
                  <a:pt x="0" y="24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true" rot="1750569">
            <a:off x="-1169831" y="5842989"/>
            <a:ext cx="9574341" cy="9574341"/>
          </a:xfrm>
          <a:custGeom>
            <a:avLst/>
            <a:gdLst/>
            <a:ahLst/>
            <a:cxnLst/>
            <a:rect r="r" b="b" t="t" l="l"/>
            <a:pathLst>
              <a:path h="9574341" w="9574341">
                <a:moveTo>
                  <a:pt x="9574341" y="9574340"/>
                </a:moveTo>
                <a:lnTo>
                  <a:pt x="0" y="9574340"/>
                </a:lnTo>
                <a:lnTo>
                  <a:pt x="0" y="0"/>
                </a:lnTo>
                <a:lnTo>
                  <a:pt x="9574341" y="0"/>
                </a:lnTo>
                <a:lnTo>
                  <a:pt x="9574341" y="957434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006098" y="4301267"/>
            <a:ext cx="5110477" cy="4693001"/>
          </a:xfrm>
          <a:custGeom>
            <a:avLst/>
            <a:gdLst/>
            <a:ahLst/>
            <a:cxnLst/>
            <a:rect r="r" b="b" t="t" l="l"/>
            <a:pathLst>
              <a:path h="4693001" w="5110477">
                <a:moveTo>
                  <a:pt x="0" y="0"/>
                </a:moveTo>
                <a:lnTo>
                  <a:pt x="5110477" y="0"/>
                </a:lnTo>
                <a:lnTo>
                  <a:pt x="5110477" y="4693002"/>
                </a:lnTo>
                <a:lnTo>
                  <a:pt x="0" y="4693002"/>
                </a:lnTo>
                <a:lnTo>
                  <a:pt x="0" y="0"/>
                </a:lnTo>
                <a:close/>
              </a:path>
            </a:pathLst>
          </a:custGeom>
          <a:blipFill>
            <a:blip r:embed="rId10"/>
            <a:stretch>
              <a:fillRect l="0" t="0" r="0" b="0"/>
            </a:stretch>
          </a:blipFill>
          <a:ln w="38100" cap="sq">
            <a:solidFill>
              <a:srgbClr val="000000"/>
            </a:solidFill>
            <a:prstDash val="solid"/>
            <a:miter/>
          </a:ln>
        </p:spPr>
      </p:sp>
      <p:sp>
        <p:nvSpPr>
          <p:cNvPr name="Freeform 8" id="8"/>
          <p:cNvSpPr/>
          <p:nvPr/>
        </p:nvSpPr>
        <p:spPr>
          <a:xfrm flipH="false" flipV="false" rot="742123">
            <a:off x="12783721" y="4471130"/>
            <a:ext cx="9574341" cy="9574341"/>
          </a:xfrm>
          <a:custGeom>
            <a:avLst/>
            <a:gdLst/>
            <a:ahLst/>
            <a:cxnLst/>
            <a:rect r="r" b="b" t="t" l="l"/>
            <a:pathLst>
              <a:path h="9574341" w="9574341">
                <a:moveTo>
                  <a:pt x="0" y="0"/>
                </a:moveTo>
                <a:lnTo>
                  <a:pt x="9574341" y="0"/>
                </a:lnTo>
                <a:lnTo>
                  <a:pt x="9574341" y="9574340"/>
                </a:lnTo>
                <a:lnTo>
                  <a:pt x="0" y="9574340"/>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844208" y="4301267"/>
            <a:ext cx="8050409" cy="4711435"/>
          </a:xfrm>
          <a:custGeom>
            <a:avLst/>
            <a:gdLst/>
            <a:ahLst/>
            <a:cxnLst/>
            <a:rect r="r" b="b" t="t" l="l"/>
            <a:pathLst>
              <a:path h="4711435" w="8050409">
                <a:moveTo>
                  <a:pt x="0" y="0"/>
                </a:moveTo>
                <a:lnTo>
                  <a:pt x="8050409" y="0"/>
                </a:lnTo>
                <a:lnTo>
                  <a:pt x="8050409" y="4711436"/>
                </a:lnTo>
                <a:lnTo>
                  <a:pt x="0" y="4711436"/>
                </a:lnTo>
                <a:lnTo>
                  <a:pt x="0" y="0"/>
                </a:lnTo>
                <a:close/>
              </a:path>
            </a:pathLst>
          </a:custGeom>
          <a:blipFill>
            <a:blip r:embed="rId11"/>
            <a:stretch>
              <a:fillRect l="0" t="0" r="0" b="0"/>
            </a:stretch>
          </a:blipFill>
          <a:ln w="38100" cap="sq">
            <a:solidFill>
              <a:srgbClr val="000000"/>
            </a:solidFill>
            <a:prstDash val="solid"/>
            <a:miter/>
          </a:ln>
        </p:spPr>
      </p:sp>
      <p:grpSp>
        <p:nvGrpSpPr>
          <p:cNvPr name="Group 10" id="10"/>
          <p:cNvGrpSpPr/>
          <p:nvPr/>
        </p:nvGrpSpPr>
        <p:grpSpPr>
          <a:xfrm rot="0">
            <a:off x="713861" y="997325"/>
            <a:ext cx="2786471" cy="646493"/>
            <a:chOff x="0" y="0"/>
            <a:chExt cx="3715295" cy="861991"/>
          </a:xfrm>
        </p:grpSpPr>
        <p:grpSp>
          <p:nvGrpSpPr>
            <p:cNvPr name="Group 11" id="11"/>
            <p:cNvGrpSpPr/>
            <p:nvPr/>
          </p:nvGrpSpPr>
          <p:grpSpPr>
            <a:xfrm rot="0">
              <a:off x="0" y="0"/>
              <a:ext cx="3715295" cy="861991"/>
              <a:chOff x="0" y="0"/>
              <a:chExt cx="958378" cy="222355"/>
            </a:xfrm>
          </p:grpSpPr>
          <p:sp>
            <p:nvSpPr>
              <p:cNvPr name="Freeform 12" id="12"/>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13" id="13"/>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12"/>
              <a:stretch>
                <a:fillRect l="0" t="0" r="0" b="0"/>
              </a:stretch>
            </a:blipFill>
          </p:spPr>
        </p:sp>
      </p:grpSp>
      <p:grpSp>
        <p:nvGrpSpPr>
          <p:cNvPr name="Group 15" id="15"/>
          <p:cNvGrpSpPr/>
          <p:nvPr/>
        </p:nvGrpSpPr>
        <p:grpSpPr>
          <a:xfrm rot="0">
            <a:off x="13722512" y="997325"/>
            <a:ext cx="3911396" cy="646493"/>
            <a:chOff x="0" y="0"/>
            <a:chExt cx="5215195" cy="861991"/>
          </a:xfrm>
        </p:grpSpPr>
        <p:grpSp>
          <p:nvGrpSpPr>
            <p:cNvPr name="Group 16" id="16"/>
            <p:cNvGrpSpPr/>
            <p:nvPr/>
          </p:nvGrpSpPr>
          <p:grpSpPr>
            <a:xfrm rot="0">
              <a:off x="0" y="0"/>
              <a:ext cx="5215195" cy="861991"/>
              <a:chOff x="0" y="0"/>
              <a:chExt cx="1345285" cy="222355"/>
            </a:xfrm>
          </p:grpSpPr>
          <p:sp>
            <p:nvSpPr>
              <p:cNvPr name="Freeform 17" id="17"/>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8" id="18"/>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grpSp>
        <p:nvGrpSpPr>
          <p:cNvPr name="Group 20" id="20"/>
          <p:cNvGrpSpPr/>
          <p:nvPr/>
        </p:nvGrpSpPr>
        <p:grpSpPr>
          <a:xfrm rot="0">
            <a:off x="2006098" y="2443408"/>
            <a:ext cx="14275804" cy="1673224"/>
            <a:chOff x="0" y="0"/>
            <a:chExt cx="19034405" cy="2230966"/>
          </a:xfrm>
        </p:grpSpPr>
        <p:sp>
          <p:nvSpPr>
            <p:cNvPr name="TextBox 21" id="21"/>
            <p:cNvSpPr txBox="true"/>
            <p:nvPr/>
          </p:nvSpPr>
          <p:spPr>
            <a:xfrm rot="0">
              <a:off x="0" y="133350"/>
              <a:ext cx="14367851" cy="2090289"/>
            </a:xfrm>
            <a:prstGeom prst="rect">
              <a:avLst/>
            </a:prstGeom>
          </p:spPr>
          <p:txBody>
            <a:bodyPr anchor="t" rtlCol="false" tIns="0" lIns="0" bIns="0" rIns="0">
              <a:spAutoFit/>
            </a:bodyPr>
            <a:lstStyle/>
            <a:p>
              <a:pPr algn="l">
                <a:lnSpc>
                  <a:spcPts val="10526"/>
                </a:lnSpc>
              </a:pPr>
              <a:r>
                <a:rPr lang="en-US" sz="10965" b="true">
                  <a:solidFill>
                    <a:srgbClr val="FFF4EA"/>
                  </a:solidFill>
                  <a:latin typeface="Migra Ultra-Bold"/>
                  <a:ea typeface="Migra Ultra-Bold"/>
                  <a:cs typeface="Migra Ultra-Bold"/>
                  <a:sym typeface="Migra Ultra-Bold"/>
                </a:rPr>
                <a:t>DATA</a:t>
              </a:r>
            </a:p>
          </p:txBody>
        </p:sp>
        <p:sp>
          <p:nvSpPr>
            <p:cNvPr name="TextBox 22" id="22"/>
            <p:cNvSpPr txBox="true"/>
            <p:nvPr/>
          </p:nvSpPr>
          <p:spPr>
            <a:xfrm rot="0">
              <a:off x="5161897" y="-323850"/>
              <a:ext cx="13872508" cy="2554816"/>
            </a:xfrm>
            <a:prstGeom prst="rect">
              <a:avLst/>
            </a:prstGeom>
          </p:spPr>
          <p:txBody>
            <a:bodyPr anchor="t" rtlCol="false" tIns="0" lIns="0" bIns="0" rIns="0">
              <a:spAutoFit/>
            </a:bodyPr>
            <a:lstStyle/>
            <a:p>
              <a:pPr algn="l">
                <a:lnSpc>
                  <a:spcPts val="15400"/>
                </a:lnSpc>
                <a:spcBef>
                  <a:spcPct val="0"/>
                </a:spcBef>
              </a:pPr>
              <a:r>
                <a:rPr lang="en-US" sz="11000" i="true">
                  <a:solidFill>
                    <a:srgbClr val="FFF4EA"/>
                  </a:solidFill>
                  <a:latin typeface="Migra Extra-Light Italics"/>
                  <a:ea typeface="Migra Extra-Light Italics"/>
                  <a:cs typeface="Migra Extra-Light Italics"/>
                  <a:sym typeface="Migra Extra-Light Italics"/>
                </a:rPr>
                <a:t>PRE-PROCESSING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7943576"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31400"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5561" y="1131314"/>
            <a:ext cx="389908" cy="409890"/>
          </a:xfrm>
          <a:custGeom>
            <a:avLst/>
            <a:gdLst/>
            <a:ahLst/>
            <a:cxnLst/>
            <a:rect r="r" b="b" t="t" l="l"/>
            <a:pathLst>
              <a:path h="409890" w="389908">
                <a:moveTo>
                  <a:pt x="0" y="0"/>
                </a:moveTo>
                <a:lnTo>
                  <a:pt x="389908" y="0"/>
                </a:lnTo>
                <a:lnTo>
                  <a:pt x="389908" y="409890"/>
                </a:lnTo>
                <a:lnTo>
                  <a:pt x="0" y="409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1218007" y="5775657"/>
            <a:ext cx="262369" cy="262369"/>
          </a:xfrm>
          <a:custGeom>
            <a:avLst/>
            <a:gdLst/>
            <a:ahLst/>
            <a:cxnLst/>
            <a:rect r="r" b="b" t="t" l="l"/>
            <a:pathLst>
              <a:path h="262369" w="262369">
                <a:moveTo>
                  <a:pt x="0" y="262368"/>
                </a:moveTo>
                <a:lnTo>
                  <a:pt x="262369" y="262368"/>
                </a:lnTo>
                <a:lnTo>
                  <a:pt x="262369" y="0"/>
                </a:lnTo>
                <a:lnTo>
                  <a:pt x="0" y="0"/>
                </a:lnTo>
                <a:lnTo>
                  <a:pt x="0" y="262368"/>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24252" y="1030750"/>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268869" y="1030750"/>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
        <p:nvSpPr>
          <p:cNvPr name="Freeform 16" id="16"/>
          <p:cNvSpPr/>
          <p:nvPr/>
        </p:nvSpPr>
        <p:spPr>
          <a:xfrm flipH="false" flipV="false" rot="0">
            <a:off x="8499588" y="3401819"/>
            <a:ext cx="7203082" cy="5681431"/>
          </a:xfrm>
          <a:custGeom>
            <a:avLst/>
            <a:gdLst/>
            <a:ahLst/>
            <a:cxnLst/>
            <a:rect r="r" b="b" t="t" l="l"/>
            <a:pathLst>
              <a:path h="5681431" w="7203082">
                <a:moveTo>
                  <a:pt x="0" y="0"/>
                </a:moveTo>
                <a:lnTo>
                  <a:pt x="7203081" y="0"/>
                </a:lnTo>
                <a:lnTo>
                  <a:pt x="7203081" y="5681431"/>
                </a:lnTo>
                <a:lnTo>
                  <a:pt x="0" y="5681431"/>
                </a:lnTo>
                <a:lnTo>
                  <a:pt x="0" y="0"/>
                </a:lnTo>
                <a:close/>
              </a:path>
            </a:pathLst>
          </a:custGeom>
          <a:blipFill>
            <a:blip r:embed="rId9"/>
            <a:stretch>
              <a:fillRect l="0" t="0" r="0" b="0"/>
            </a:stretch>
          </a:blipFill>
          <a:ln w="38100" cap="sq">
            <a:solidFill>
              <a:srgbClr val="000000"/>
            </a:solidFill>
            <a:prstDash val="solid"/>
            <a:miter/>
          </a:ln>
        </p:spPr>
      </p:sp>
      <p:sp>
        <p:nvSpPr>
          <p:cNvPr name="Freeform 17" id="17"/>
          <p:cNvSpPr/>
          <p:nvPr/>
        </p:nvSpPr>
        <p:spPr>
          <a:xfrm flipH="false" flipV="false" rot="-1871692">
            <a:off x="-2574776" y="4890678"/>
            <a:ext cx="9169960" cy="9913471"/>
          </a:xfrm>
          <a:custGeom>
            <a:avLst/>
            <a:gdLst/>
            <a:ahLst/>
            <a:cxnLst/>
            <a:rect r="r" b="b" t="t" l="l"/>
            <a:pathLst>
              <a:path h="9913471" w="9169960">
                <a:moveTo>
                  <a:pt x="0" y="0"/>
                </a:moveTo>
                <a:lnTo>
                  <a:pt x="9169960" y="0"/>
                </a:lnTo>
                <a:lnTo>
                  <a:pt x="9169960" y="9913471"/>
                </a:lnTo>
                <a:lnTo>
                  <a:pt x="0" y="9913471"/>
                </a:lnTo>
                <a:lnTo>
                  <a:pt x="0" y="0"/>
                </a:lnTo>
                <a:close/>
              </a:path>
            </a:pathLst>
          </a:custGeom>
          <a:blipFill>
            <a:blip r:embed="rId10"/>
            <a:stretch>
              <a:fillRect l="0" t="0" r="0" b="0"/>
            </a:stretch>
          </a:blipFill>
        </p:spPr>
      </p:sp>
      <p:sp>
        <p:nvSpPr>
          <p:cNvPr name="TextBox 18" id="18"/>
          <p:cNvSpPr txBox="true"/>
          <p:nvPr/>
        </p:nvSpPr>
        <p:spPr>
          <a:xfrm rot="0">
            <a:off x="9789299" y="2737277"/>
            <a:ext cx="4623660" cy="495300"/>
          </a:xfrm>
          <a:prstGeom prst="rect">
            <a:avLst/>
          </a:prstGeom>
        </p:spPr>
        <p:txBody>
          <a:bodyPr anchor="t" rtlCol="false" tIns="0" lIns="0" bIns="0" rIns="0">
            <a:spAutoFit/>
          </a:bodyPr>
          <a:lstStyle/>
          <a:p>
            <a:pPr algn="just">
              <a:lnSpc>
                <a:spcPts val="4199"/>
              </a:lnSpc>
            </a:pPr>
            <a:r>
              <a:rPr lang="en-US" sz="2999" b="true">
                <a:solidFill>
                  <a:srgbClr val="293A84"/>
                </a:solidFill>
                <a:latin typeface="TT Hazelnuts Bold"/>
                <a:ea typeface="TT Hazelnuts Bold"/>
                <a:cs typeface="TT Hazelnuts Bold"/>
                <a:sym typeface="TT Hazelnuts Bold"/>
              </a:rPr>
              <a:t>OUTLIER VISUALIZATION</a:t>
            </a:r>
          </a:p>
        </p:txBody>
      </p:sp>
      <p:sp>
        <p:nvSpPr>
          <p:cNvPr name="TextBox 19" id="19"/>
          <p:cNvSpPr txBox="true"/>
          <p:nvPr/>
        </p:nvSpPr>
        <p:spPr>
          <a:xfrm rot="0">
            <a:off x="2158749" y="4636785"/>
            <a:ext cx="6137854" cy="2245286"/>
          </a:xfrm>
          <a:prstGeom prst="rect">
            <a:avLst/>
          </a:prstGeom>
        </p:spPr>
        <p:txBody>
          <a:bodyPr anchor="t" rtlCol="false" tIns="0" lIns="0" bIns="0" rIns="0">
            <a:spAutoFit/>
          </a:bodyPr>
          <a:lstStyle/>
          <a:p>
            <a:pPr algn="l">
              <a:lnSpc>
                <a:spcPts val="15517"/>
              </a:lnSpc>
            </a:pPr>
            <a:r>
              <a:rPr lang="en-US" sz="16164" b="true">
                <a:solidFill>
                  <a:srgbClr val="293A84"/>
                </a:solidFill>
                <a:latin typeface="Migra Ultra-Bold"/>
                <a:ea typeface="Migra Ultra-Bold"/>
                <a:cs typeface="Migra Ultra-Bold"/>
                <a:sym typeface="Migra Ultra-Bold"/>
              </a:rPr>
              <a:t>DATA</a:t>
            </a:r>
          </a:p>
        </p:txBody>
      </p:sp>
      <p:sp>
        <p:nvSpPr>
          <p:cNvPr name="TextBox 20" id="20"/>
          <p:cNvSpPr txBox="true"/>
          <p:nvPr/>
        </p:nvSpPr>
        <p:spPr>
          <a:xfrm rot="0">
            <a:off x="2158749" y="6061560"/>
            <a:ext cx="7725378" cy="1095351"/>
          </a:xfrm>
          <a:prstGeom prst="rect">
            <a:avLst/>
          </a:prstGeom>
        </p:spPr>
        <p:txBody>
          <a:bodyPr anchor="t" rtlCol="false" tIns="0" lIns="0" bIns="0" rIns="0">
            <a:spAutoFit/>
          </a:bodyPr>
          <a:lstStyle/>
          <a:p>
            <a:pPr algn="l">
              <a:lnSpc>
                <a:spcPts val="8401"/>
              </a:lnSpc>
              <a:spcBef>
                <a:spcPct val="0"/>
              </a:spcBef>
            </a:pPr>
            <a:r>
              <a:rPr lang="en-US" sz="6000" i="true">
                <a:solidFill>
                  <a:srgbClr val="293A84"/>
                </a:solidFill>
                <a:latin typeface="Migra Extra-Light Italics"/>
                <a:ea typeface="Migra Extra-Light Italics"/>
                <a:cs typeface="Migra Extra-Light Italics"/>
                <a:sym typeface="Migra Extra-Light Italics"/>
              </a:rPr>
              <a:t>PRE-PROCESSING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3A84"/>
        </a:solidFill>
      </p:bgPr>
    </p:bg>
    <p:spTree>
      <p:nvGrpSpPr>
        <p:cNvPr id="1" name=""/>
        <p:cNvGrpSpPr/>
        <p:nvPr/>
      </p:nvGrpSpPr>
      <p:grpSpPr>
        <a:xfrm>
          <a:off x="0" y="0"/>
          <a:ext cx="0" cy="0"/>
          <a:chOff x="0" y="0"/>
          <a:chExt cx="0" cy="0"/>
        </a:xfrm>
      </p:grpSpPr>
      <p:sp>
        <p:nvSpPr>
          <p:cNvPr name="Freeform 2" id="2"/>
          <p:cNvSpPr/>
          <p:nvPr/>
        </p:nvSpPr>
        <p:spPr>
          <a:xfrm flipH="false" flipV="false" rot="0">
            <a:off x="8934840" y="1113694"/>
            <a:ext cx="413755" cy="413755"/>
          </a:xfrm>
          <a:custGeom>
            <a:avLst/>
            <a:gdLst/>
            <a:ahLst/>
            <a:cxnLst/>
            <a:rect r="r" b="b" t="t" l="l"/>
            <a:pathLst>
              <a:path h="413755" w="413755">
                <a:moveTo>
                  <a:pt x="0" y="0"/>
                </a:moveTo>
                <a:lnTo>
                  <a:pt x="413755" y="0"/>
                </a:lnTo>
                <a:lnTo>
                  <a:pt x="413755" y="413755"/>
                </a:lnTo>
                <a:lnTo>
                  <a:pt x="0" y="413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56048" y="1157321"/>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634345" y="1194922"/>
            <a:ext cx="993042" cy="314050"/>
          </a:xfrm>
          <a:custGeom>
            <a:avLst/>
            <a:gdLst/>
            <a:ahLst/>
            <a:cxnLst/>
            <a:rect r="r" b="b" t="t" l="l"/>
            <a:pathLst>
              <a:path h="314050" w="993042">
                <a:moveTo>
                  <a:pt x="0" y="0"/>
                </a:moveTo>
                <a:lnTo>
                  <a:pt x="993042" y="0"/>
                </a:lnTo>
                <a:lnTo>
                  <a:pt x="993042" y="314049"/>
                </a:lnTo>
                <a:lnTo>
                  <a:pt x="0" y="314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26453" y="7824563"/>
            <a:ext cx="243872" cy="243872"/>
          </a:xfrm>
          <a:custGeom>
            <a:avLst/>
            <a:gdLst/>
            <a:ahLst/>
            <a:cxnLst/>
            <a:rect r="r" b="b" t="t" l="l"/>
            <a:pathLst>
              <a:path h="243872" w="243872">
                <a:moveTo>
                  <a:pt x="0" y="0"/>
                </a:moveTo>
                <a:lnTo>
                  <a:pt x="243872" y="0"/>
                </a:lnTo>
                <a:lnTo>
                  <a:pt x="243872" y="243872"/>
                </a:lnTo>
                <a:lnTo>
                  <a:pt x="0" y="2438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13861" y="997325"/>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FFF4EA"/>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77099"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722512" y="997325"/>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FFF4EA"/>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293A84"/>
                  </a:solidFill>
                  <a:latin typeface="TT Hazelnuts"/>
                  <a:ea typeface="TT Hazelnuts"/>
                  <a:cs typeface="TT Hazelnuts"/>
                  <a:sym typeface="TT Hazelnuts"/>
                </a:rPr>
                <a:t>DIGITAL FAIR SKILL 35.0</a:t>
              </a:r>
            </a:p>
          </p:txBody>
        </p:sp>
      </p:grpSp>
      <p:sp>
        <p:nvSpPr>
          <p:cNvPr name="Freeform 16" id="16"/>
          <p:cNvSpPr/>
          <p:nvPr/>
        </p:nvSpPr>
        <p:spPr>
          <a:xfrm flipH="false" flipV="false" rot="1498789">
            <a:off x="2155393" y="-3008148"/>
            <a:ext cx="15950946" cy="15618635"/>
          </a:xfrm>
          <a:custGeom>
            <a:avLst/>
            <a:gdLst/>
            <a:ahLst/>
            <a:cxnLst/>
            <a:rect r="r" b="b" t="t" l="l"/>
            <a:pathLst>
              <a:path h="15618635" w="15950946">
                <a:moveTo>
                  <a:pt x="0" y="0"/>
                </a:moveTo>
                <a:lnTo>
                  <a:pt x="15950946" y="0"/>
                </a:lnTo>
                <a:lnTo>
                  <a:pt x="15950946" y="15618635"/>
                </a:lnTo>
                <a:lnTo>
                  <a:pt x="0" y="15618635"/>
                </a:lnTo>
                <a:lnTo>
                  <a:pt x="0" y="0"/>
                </a:lnTo>
                <a:close/>
              </a:path>
            </a:pathLst>
          </a:custGeom>
          <a:blipFill>
            <a:blip r:embed="rId9">
              <a:alphaModFix amt="65000"/>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771899" y="3556821"/>
            <a:ext cx="6098426" cy="5900227"/>
          </a:xfrm>
          <a:custGeom>
            <a:avLst/>
            <a:gdLst/>
            <a:ahLst/>
            <a:cxnLst/>
            <a:rect r="r" b="b" t="t" l="l"/>
            <a:pathLst>
              <a:path h="5900227" w="6098426">
                <a:moveTo>
                  <a:pt x="0" y="0"/>
                </a:moveTo>
                <a:lnTo>
                  <a:pt x="6098426" y="0"/>
                </a:lnTo>
                <a:lnTo>
                  <a:pt x="6098426" y="5900227"/>
                </a:lnTo>
                <a:lnTo>
                  <a:pt x="0" y="5900227"/>
                </a:lnTo>
                <a:lnTo>
                  <a:pt x="0" y="0"/>
                </a:lnTo>
                <a:close/>
              </a:path>
            </a:pathLst>
          </a:custGeom>
          <a:blipFill>
            <a:blip r:embed="rId11"/>
            <a:stretch>
              <a:fillRect l="0" t="0" r="0" b="0"/>
            </a:stretch>
          </a:blipFill>
          <a:ln w="38100" cap="sq">
            <a:solidFill>
              <a:srgbClr val="000000"/>
            </a:solidFill>
            <a:prstDash val="solid"/>
            <a:miter/>
          </a:ln>
        </p:spPr>
      </p:sp>
      <p:sp>
        <p:nvSpPr>
          <p:cNvPr name="Freeform 18" id="18"/>
          <p:cNvSpPr/>
          <p:nvPr/>
        </p:nvSpPr>
        <p:spPr>
          <a:xfrm flipH="false" flipV="false" rot="0">
            <a:off x="7362047" y="3951809"/>
            <a:ext cx="10271861" cy="5110251"/>
          </a:xfrm>
          <a:custGeom>
            <a:avLst/>
            <a:gdLst/>
            <a:ahLst/>
            <a:cxnLst/>
            <a:rect r="r" b="b" t="t" l="l"/>
            <a:pathLst>
              <a:path h="5110251" w="10271861">
                <a:moveTo>
                  <a:pt x="0" y="0"/>
                </a:moveTo>
                <a:lnTo>
                  <a:pt x="10271861" y="0"/>
                </a:lnTo>
                <a:lnTo>
                  <a:pt x="10271861" y="5110251"/>
                </a:lnTo>
                <a:lnTo>
                  <a:pt x="0" y="5110251"/>
                </a:lnTo>
                <a:lnTo>
                  <a:pt x="0" y="0"/>
                </a:lnTo>
                <a:close/>
              </a:path>
            </a:pathLst>
          </a:custGeom>
          <a:blipFill>
            <a:blip r:embed="rId12"/>
            <a:stretch>
              <a:fillRect l="0" t="0" r="0" b="0"/>
            </a:stretch>
          </a:blipFill>
          <a:ln w="38100" cap="sq">
            <a:solidFill>
              <a:srgbClr val="000000"/>
            </a:solidFill>
            <a:prstDash val="solid"/>
            <a:miter/>
          </a:ln>
        </p:spPr>
      </p:sp>
      <p:grpSp>
        <p:nvGrpSpPr>
          <p:cNvPr name="Group 19" id="19"/>
          <p:cNvGrpSpPr/>
          <p:nvPr/>
        </p:nvGrpSpPr>
        <p:grpSpPr>
          <a:xfrm rot="0">
            <a:off x="3489485" y="2038992"/>
            <a:ext cx="14275804" cy="1517643"/>
            <a:chOff x="0" y="0"/>
            <a:chExt cx="19034405" cy="2023524"/>
          </a:xfrm>
        </p:grpSpPr>
        <p:sp>
          <p:nvSpPr>
            <p:cNvPr name="TextBox 20" id="20"/>
            <p:cNvSpPr txBox="true"/>
            <p:nvPr/>
          </p:nvSpPr>
          <p:spPr>
            <a:xfrm rot="0">
              <a:off x="0" y="133350"/>
              <a:ext cx="14367851" cy="1884559"/>
            </a:xfrm>
            <a:prstGeom prst="rect">
              <a:avLst/>
            </a:prstGeom>
          </p:spPr>
          <p:txBody>
            <a:bodyPr anchor="t" rtlCol="false" tIns="0" lIns="0" bIns="0" rIns="0">
              <a:spAutoFit/>
            </a:bodyPr>
            <a:lstStyle/>
            <a:p>
              <a:pPr algn="l">
                <a:lnSpc>
                  <a:spcPts val="9567"/>
                </a:lnSpc>
              </a:pPr>
              <a:r>
                <a:rPr lang="en-US" sz="9965" b="true">
                  <a:solidFill>
                    <a:srgbClr val="FFF4EA"/>
                  </a:solidFill>
                  <a:latin typeface="Migra Ultra-Bold"/>
                  <a:ea typeface="Migra Ultra-Bold"/>
                  <a:cs typeface="Migra Ultra-Bold"/>
                  <a:sym typeface="Migra Ultra-Bold"/>
                </a:rPr>
                <a:t>DATA</a:t>
              </a:r>
            </a:p>
          </p:txBody>
        </p:sp>
        <p:sp>
          <p:nvSpPr>
            <p:cNvPr name="TextBox 21" id="21"/>
            <p:cNvSpPr txBox="true"/>
            <p:nvPr/>
          </p:nvSpPr>
          <p:spPr>
            <a:xfrm rot="0">
              <a:off x="5161897" y="-295275"/>
              <a:ext cx="13872508" cy="2318799"/>
            </a:xfrm>
            <a:prstGeom prst="rect">
              <a:avLst/>
            </a:prstGeom>
          </p:spPr>
          <p:txBody>
            <a:bodyPr anchor="t" rtlCol="false" tIns="0" lIns="0" bIns="0" rIns="0">
              <a:spAutoFit/>
            </a:bodyPr>
            <a:lstStyle/>
            <a:p>
              <a:pPr algn="l">
                <a:lnSpc>
                  <a:spcPts val="14000"/>
                </a:lnSpc>
                <a:spcBef>
                  <a:spcPct val="0"/>
                </a:spcBef>
              </a:pPr>
              <a:r>
                <a:rPr lang="en-US" sz="10000" i="true">
                  <a:solidFill>
                    <a:srgbClr val="FFF4EA"/>
                  </a:solidFill>
                  <a:latin typeface="Migra Extra-Light Italics"/>
                  <a:ea typeface="Migra Extra-Light Italics"/>
                  <a:cs typeface="Migra Extra-Light Italics"/>
                  <a:sym typeface="Migra Extra-Light Italics"/>
                </a:rPr>
                <a:t>VISUALIZATION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A"/>
        </a:solidFill>
      </p:bgPr>
    </p:bg>
    <p:spTree>
      <p:nvGrpSpPr>
        <p:cNvPr id="1" name=""/>
        <p:cNvGrpSpPr/>
        <p:nvPr/>
      </p:nvGrpSpPr>
      <p:grpSpPr>
        <a:xfrm>
          <a:off x="0" y="0"/>
          <a:ext cx="0" cy="0"/>
          <a:chOff x="0" y="0"/>
          <a:chExt cx="0" cy="0"/>
        </a:xfrm>
      </p:grpSpPr>
      <p:sp>
        <p:nvSpPr>
          <p:cNvPr name="Freeform 2" id="2"/>
          <p:cNvSpPr/>
          <p:nvPr/>
        </p:nvSpPr>
        <p:spPr>
          <a:xfrm flipH="false" flipV="false" rot="0">
            <a:off x="7943576"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31400" y="1262565"/>
            <a:ext cx="706054" cy="147389"/>
          </a:xfrm>
          <a:custGeom>
            <a:avLst/>
            <a:gdLst/>
            <a:ahLst/>
            <a:cxnLst/>
            <a:rect r="r" b="b" t="t" l="l"/>
            <a:pathLst>
              <a:path h="147389" w="706054">
                <a:moveTo>
                  <a:pt x="0" y="0"/>
                </a:moveTo>
                <a:lnTo>
                  <a:pt x="706054" y="0"/>
                </a:lnTo>
                <a:lnTo>
                  <a:pt x="706054" y="147389"/>
                </a:lnTo>
                <a:lnTo>
                  <a:pt x="0" y="1473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45561" y="1131314"/>
            <a:ext cx="389908" cy="409890"/>
          </a:xfrm>
          <a:custGeom>
            <a:avLst/>
            <a:gdLst/>
            <a:ahLst/>
            <a:cxnLst/>
            <a:rect r="r" b="b" t="t" l="l"/>
            <a:pathLst>
              <a:path h="409890" w="389908">
                <a:moveTo>
                  <a:pt x="0" y="0"/>
                </a:moveTo>
                <a:lnTo>
                  <a:pt x="389908" y="0"/>
                </a:lnTo>
                <a:lnTo>
                  <a:pt x="389908" y="409890"/>
                </a:lnTo>
                <a:lnTo>
                  <a:pt x="0" y="4098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1218007" y="5775657"/>
            <a:ext cx="262369" cy="262369"/>
          </a:xfrm>
          <a:custGeom>
            <a:avLst/>
            <a:gdLst/>
            <a:ahLst/>
            <a:cxnLst/>
            <a:rect r="r" b="b" t="t" l="l"/>
            <a:pathLst>
              <a:path h="262369" w="262369">
                <a:moveTo>
                  <a:pt x="0" y="262368"/>
                </a:moveTo>
                <a:lnTo>
                  <a:pt x="262369" y="262368"/>
                </a:lnTo>
                <a:lnTo>
                  <a:pt x="262369" y="0"/>
                </a:lnTo>
                <a:lnTo>
                  <a:pt x="0" y="0"/>
                </a:lnTo>
                <a:lnTo>
                  <a:pt x="0" y="262368"/>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24252" y="1030750"/>
            <a:ext cx="2786471" cy="646493"/>
            <a:chOff x="0" y="0"/>
            <a:chExt cx="3715295" cy="861991"/>
          </a:xfrm>
        </p:grpSpPr>
        <p:grpSp>
          <p:nvGrpSpPr>
            <p:cNvPr name="Group 7" id="7"/>
            <p:cNvGrpSpPr/>
            <p:nvPr/>
          </p:nvGrpSpPr>
          <p:grpSpPr>
            <a:xfrm rot="0">
              <a:off x="0" y="0"/>
              <a:ext cx="3715295" cy="861991"/>
              <a:chOff x="0" y="0"/>
              <a:chExt cx="958378" cy="222355"/>
            </a:xfrm>
          </p:grpSpPr>
          <p:sp>
            <p:nvSpPr>
              <p:cNvPr name="Freeform 8" id="8"/>
              <p:cNvSpPr/>
              <p:nvPr/>
            </p:nvSpPr>
            <p:spPr>
              <a:xfrm flipH="false" flipV="false" rot="0">
                <a:off x="0" y="0"/>
                <a:ext cx="958378" cy="222355"/>
              </a:xfrm>
              <a:custGeom>
                <a:avLst/>
                <a:gdLst/>
                <a:ahLst/>
                <a:cxnLst/>
                <a:rect r="r" b="b" t="t" l="l"/>
                <a:pathLst>
                  <a:path h="222355" w="958378">
                    <a:moveTo>
                      <a:pt x="111177" y="0"/>
                    </a:moveTo>
                    <a:lnTo>
                      <a:pt x="847201" y="0"/>
                    </a:lnTo>
                    <a:cubicBezTo>
                      <a:pt x="876687" y="0"/>
                      <a:pt x="904965" y="11713"/>
                      <a:pt x="925815" y="32563"/>
                    </a:cubicBezTo>
                    <a:cubicBezTo>
                      <a:pt x="946665" y="53413"/>
                      <a:pt x="958378" y="81691"/>
                      <a:pt x="958378" y="111177"/>
                    </a:cubicBezTo>
                    <a:lnTo>
                      <a:pt x="958378" y="111177"/>
                    </a:lnTo>
                    <a:cubicBezTo>
                      <a:pt x="958378" y="140663"/>
                      <a:pt x="946665" y="168942"/>
                      <a:pt x="925815" y="189792"/>
                    </a:cubicBezTo>
                    <a:cubicBezTo>
                      <a:pt x="904965" y="210641"/>
                      <a:pt x="876687" y="222355"/>
                      <a:pt x="847201"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000000">
                  <a:alpha val="0"/>
                </a:srgbClr>
              </a:solidFill>
              <a:ln w="28575" cap="rnd">
                <a:solidFill>
                  <a:srgbClr val="293A84"/>
                </a:solidFill>
                <a:prstDash val="solid"/>
                <a:round/>
              </a:ln>
            </p:spPr>
          </p:sp>
          <p:sp>
            <p:nvSpPr>
              <p:cNvPr name="TextBox 9" id="9"/>
              <p:cNvSpPr txBox="true"/>
              <p:nvPr/>
            </p:nvSpPr>
            <p:spPr>
              <a:xfrm>
                <a:off x="0" y="-47625"/>
                <a:ext cx="958378" cy="2699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597465" y="48215"/>
              <a:ext cx="2520365" cy="765561"/>
            </a:xfrm>
            <a:custGeom>
              <a:avLst/>
              <a:gdLst/>
              <a:ahLst/>
              <a:cxnLst/>
              <a:rect r="r" b="b" t="t" l="l"/>
              <a:pathLst>
                <a:path h="765561" w="2520365">
                  <a:moveTo>
                    <a:pt x="0" y="0"/>
                  </a:moveTo>
                  <a:lnTo>
                    <a:pt x="2520365" y="0"/>
                  </a:lnTo>
                  <a:lnTo>
                    <a:pt x="2520365" y="765561"/>
                  </a:lnTo>
                  <a:lnTo>
                    <a:pt x="0" y="765561"/>
                  </a:lnTo>
                  <a:lnTo>
                    <a:pt x="0" y="0"/>
                  </a:lnTo>
                  <a:close/>
                </a:path>
              </a:pathLst>
            </a:custGeom>
            <a:blipFill>
              <a:blip r:embed="rId8"/>
              <a:stretch>
                <a:fillRect l="0" t="0" r="0" b="0"/>
              </a:stretch>
            </a:blipFill>
          </p:spPr>
        </p:sp>
      </p:grpSp>
      <p:grpSp>
        <p:nvGrpSpPr>
          <p:cNvPr name="Group 11" id="11"/>
          <p:cNvGrpSpPr/>
          <p:nvPr/>
        </p:nvGrpSpPr>
        <p:grpSpPr>
          <a:xfrm rot="0">
            <a:off x="13268869" y="1030750"/>
            <a:ext cx="3911396" cy="646493"/>
            <a:chOff x="0" y="0"/>
            <a:chExt cx="5215195" cy="861991"/>
          </a:xfrm>
        </p:grpSpPr>
        <p:grpSp>
          <p:nvGrpSpPr>
            <p:cNvPr name="Group 12" id="12"/>
            <p:cNvGrpSpPr/>
            <p:nvPr/>
          </p:nvGrpSpPr>
          <p:grpSpPr>
            <a:xfrm rot="0">
              <a:off x="0" y="0"/>
              <a:ext cx="5215195" cy="861991"/>
              <a:chOff x="0" y="0"/>
              <a:chExt cx="1345285" cy="222355"/>
            </a:xfrm>
          </p:grpSpPr>
          <p:sp>
            <p:nvSpPr>
              <p:cNvPr name="Freeform 13" id="13"/>
              <p:cNvSpPr/>
              <p:nvPr/>
            </p:nvSpPr>
            <p:spPr>
              <a:xfrm flipH="false" flipV="false" rot="0">
                <a:off x="0" y="0"/>
                <a:ext cx="1345285" cy="222355"/>
              </a:xfrm>
              <a:custGeom>
                <a:avLst/>
                <a:gdLst/>
                <a:ahLst/>
                <a:cxnLst/>
                <a:rect r="r" b="b" t="t" l="l"/>
                <a:pathLst>
                  <a:path h="222355" w="1345285">
                    <a:moveTo>
                      <a:pt x="111177" y="0"/>
                    </a:moveTo>
                    <a:lnTo>
                      <a:pt x="1234107" y="0"/>
                    </a:lnTo>
                    <a:cubicBezTo>
                      <a:pt x="1263593" y="0"/>
                      <a:pt x="1291872" y="11713"/>
                      <a:pt x="1312722" y="32563"/>
                    </a:cubicBezTo>
                    <a:cubicBezTo>
                      <a:pt x="1333571" y="53413"/>
                      <a:pt x="1345285" y="81691"/>
                      <a:pt x="1345285" y="111177"/>
                    </a:cubicBezTo>
                    <a:lnTo>
                      <a:pt x="1345285" y="111177"/>
                    </a:lnTo>
                    <a:cubicBezTo>
                      <a:pt x="1345285" y="140663"/>
                      <a:pt x="1333571" y="168942"/>
                      <a:pt x="1312722" y="189792"/>
                    </a:cubicBezTo>
                    <a:cubicBezTo>
                      <a:pt x="1291872" y="210641"/>
                      <a:pt x="1263593" y="222355"/>
                      <a:pt x="1234107" y="222355"/>
                    </a:cubicBezTo>
                    <a:lnTo>
                      <a:pt x="111177" y="222355"/>
                    </a:lnTo>
                    <a:cubicBezTo>
                      <a:pt x="81691" y="222355"/>
                      <a:pt x="53413" y="210641"/>
                      <a:pt x="32563" y="189792"/>
                    </a:cubicBezTo>
                    <a:cubicBezTo>
                      <a:pt x="11713" y="168942"/>
                      <a:pt x="0" y="140663"/>
                      <a:pt x="0" y="111177"/>
                    </a:cubicBezTo>
                    <a:lnTo>
                      <a:pt x="0" y="111177"/>
                    </a:lnTo>
                    <a:cubicBezTo>
                      <a:pt x="0" y="81691"/>
                      <a:pt x="11713" y="53413"/>
                      <a:pt x="32563" y="32563"/>
                    </a:cubicBezTo>
                    <a:cubicBezTo>
                      <a:pt x="53413" y="11713"/>
                      <a:pt x="81691" y="0"/>
                      <a:pt x="111177" y="0"/>
                    </a:cubicBezTo>
                    <a:close/>
                  </a:path>
                </a:pathLst>
              </a:custGeom>
              <a:solidFill>
                <a:srgbClr val="293A84"/>
              </a:solidFill>
              <a:ln cap="rnd">
                <a:noFill/>
                <a:prstDash val="solid"/>
                <a:round/>
              </a:ln>
            </p:spPr>
          </p:sp>
          <p:sp>
            <p:nvSpPr>
              <p:cNvPr name="TextBox 14" id="14"/>
              <p:cNvSpPr txBox="true"/>
              <p:nvPr/>
            </p:nvSpPr>
            <p:spPr>
              <a:xfrm>
                <a:off x="0" y="-47625"/>
                <a:ext cx="1345285" cy="26998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88543" y="133604"/>
              <a:ext cx="4638109" cy="547158"/>
            </a:xfrm>
            <a:prstGeom prst="rect">
              <a:avLst/>
            </a:prstGeom>
          </p:spPr>
          <p:txBody>
            <a:bodyPr anchor="t" rtlCol="false" tIns="0" lIns="0" bIns="0" rIns="0">
              <a:spAutoFit/>
            </a:bodyPr>
            <a:lstStyle/>
            <a:p>
              <a:pPr algn="ctr">
                <a:lnSpc>
                  <a:spcPts val="3500"/>
                </a:lnSpc>
              </a:pPr>
              <a:r>
                <a:rPr lang="en-US" sz="2500">
                  <a:solidFill>
                    <a:srgbClr val="FFF4EA"/>
                  </a:solidFill>
                  <a:latin typeface="TT Hazelnuts"/>
                  <a:ea typeface="TT Hazelnuts"/>
                  <a:cs typeface="TT Hazelnuts"/>
                  <a:sym typeface="TT Hazelnuts"/>
                </a:rPr>
                <a:t>DIGITAL FAIR SKILL 35.0</a:t>
              </a:r>
            </a:p>
          </p:txBody>
        </p:sp>
      </p:grpSp>
      <p:sp>
        <p:nvSpPr>
          <p:cNvPr name="Freeform 16" id="16"/>
          <p:cNvSpPr/>
          <p:nvPr/>
        </p:nvSpPr>
        <p:spPr>
          <a:xfrm flipH="false" flipV="false" rot="0">
            <a:off x="8100499" y="2888497"/>
            <a:ext cx="9446879" cy="2121914"/>
          </a:xfrm>
          <a:custGeom>
            <a:avLst/>
            <a:gdLst/>
            <a:ahLst/>
            <a:cxnLst/>
            <a:rect r="r" b="b" t="t" l="l"/>
            <a:pathLst>
              <a:path h="2121914" w="9446879">
                <a:moveTo>
                  <a:pt x="0" y="0"/>
                </a:moveTo>
                <a:lnTo>
                  <a:pt x="9446879" y="0"/>
                </a:lnTo>
                <a:lnTo>
                  <a:pt x="9446879" y="2121915"/>
                </a:lnTo>
                <a:lnTo>
                  <a:pt x="0" y="2121915"/>
                </a:lnTo>
                <a:lnTo>
                  <a:pt x="0" y="0"/>
                </a:lnTo>
                <a:close/>
              </a:path>
            </a:pathLst>
          </a:custGeom>
          <a:blipFill>
            <a:blip r:embed="rId9"/>
            <a:stretch>
              <a:fillRect l="0" t="0" r="0" b="0"/>
            </a:stretch>
          </a:blipFill>
          <a:ln w="38100" cap="sq">
            <a:solidFill>
              <a:srgbClr val="000000"/>
            </a:solidFill>
            <a:prstDash val="solid"/>
            <a:miter/>
          </a:ln>
        </p:spPr>
      </p:sp>
      <p:sp>
        <p:nvSpPr>
          <p:cNvPr name="Freeform 17" id="17"/>
          <p:cNvSpPr/>
          <p:nvPr/>
        </p:nvSpPr>
        <p:spPr>
          <a:xfrm flipH="false" flipV="false" rot="0">
            <a:off x="8100499" y="5315718"/>
            <a:ext cx="9492735" cy="4071757"/>
          </a:xfrm>
          <a:custGeom>
            <a:avLst/>
            <a:gdLst/>
            <a:ahLst/>
            <a:cxnLst/>
            <a:rect r="r" b="b" t="t" l="l"/>
            <a:pathLst>
              <a:path h="4071757" w="9492735">
                <a:moveTo>
                  <a:pt x="0" y="0"/>
                </a:moveTo>
                <a:lnTo>
                  <a:pt x="9492735" y="0"/>
                </a:lnTo>
                <a:lnTo>
                  <a:pt x="9492735" y="4071757"/>
                </a:lnTo>
                <a:lnTo>
                  <a:pt x="0" y="4071757"/>
                </a:lnTo>
                <a:lnTo>
                  <a:pt x="0" y="0"/>
                </a:lnTo>
                <a:close/>
              </a:path>
            </a:pathLst>
          </a:custGeom>
          <a:blipFill>
            <a:blip r:embed="rId10"/>
            <a:stretch>
              <a:fillRect l="0" t="0" r="0" b="0"/>
            </a:stretch>
          </a:blipFill>
          <a:ln w="38100" cap="sq">
            <a:solidFill>
              <a:srgbClr val="000000"/>
            </a:solidFill>
            <a:prstDash val="solid"/>
            <a:miter/>
          </a:ln>
        </p:spPr>
      </p:sp>
      <p:sp>
        <p:nvSpPr>
          <p:cNvPr name="Freeform 18" id="18"/>
          <p:cNvSpPr/>
          <p:nvPr/>
        </p:nvSpPr>
        <p:spPr>
          <a:xfrm flipH="false" flipV="false" rot="0">
            <a:off x="408257" y="3236796"/>
            <a:ext cx="4102798" cy="4114800"/>
          </a:xfrm>
          <a:custGeom>
            <a:avLst/>
            <a:gdLst/>
            <a:ahLst/>
            <a:cxnLst/>
            <a:rect r="r" b="b" t="t" l="l"/>
            <a:pathLst>
              <a:path h="4114800" w="4102798">
                <a:moveTo>
                  <a:pt x="0" y="0"/>
                </a:moveTo>
                <a:lnTo>
                  <a:pt x="4102798" y="0"/>
                </a:lnTo>
                <a:lnTo>
                  <a:pt x="410279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218007" y="4092330"/>
            <a:ext cx="6586096" cy="1525906"/>
          </a:xfrm>
          <a:prstGeom prst="rect">
            <a:avLst/>
          </a:prstGeom>
        </p:spPr>
        <p:txBody>
          <a:bodyPr anchor="t" rtlCol="false" tIns="0" lIns="0" bIns="0" rIns="0">
            <a:spAutoFit/>
          </a:bodyPr>
          <a:lstStyle/>
          <a:p>
            <a:pPr algn="l">
              <a:lnSpc>
                <a:spcPts val="10560"/>
              </a:lnSpc>
            </a:pPr>
            <a:r>
              <a:rPr lang="en-US" sz="11000" b="true">
                <a:solidFill>
                  <a:srgbClr val="293A84"/>
                </a:solidFill>
                <a:latin typeface="Migra Ultra-Bold"/>
                <a:ea typeface="Migra Ultra-Bold"/>
                <a:cs typeface="Migra Ultra-Bold"/>
                <a:sym typeface="Migra Ultra-Bold"/>
              </a:rPr>
              <a:t>SPLITING</a:t>
            </a:r>
          </a:p>
        </p:txBody>
      </p:sp>
      <p:sp>
        <p:nvSpPr>
          <p:cNvPr name="TextBox 20" id="20"/>
          <p:cNvSpPr txBox="true"/>
          <p:nvPr/>
        </p:nvSpPr>
        <p:spPr>
          <a:xfrm rot="0">
            <a:off x="1264609" y="5039493"/>
            <a:ext cx="6492891" cy="1720840"/>
          </a:xfrm>
          <a:prstGeom prst="rect">
            <a:avLst/>
          </a:prstGeom>
        </p:spPr>
        <p:txBody>
          <a:bodyPr anchor="t" rtlCol="false" tIns="0" lIns="0" bIns="0" rIns="0">
            <a:spAutoFit/>
          </a:bodyPr>
          <a:lstStyle/>
          <a:p>
            <a:pPr algn="l">
              <a:lnSpc>
                <a:spcPts val="13300"/>
              </a:lnSpc>
              <a:spcBef>
                <a:spcPct val="0"/>
              </a:spcBef>
            </a:pPr>
            <a:r>
              <a:rPr lang="en-US" sz="9500" i="true">
                <a:solidFill>
                  <a:srgbClr val="293A84"/>
                </a:solidFill>
                <a:latin typeface="Migra Extra-Light Italics"/>
                <a:ea typeface="Migra Extra-Light Italics"/>
                <a:cs typeface="Migra Extra-Light Italics"/>
                <a:sym typeface="Migra Extra-Light Italics"/>
              </a:rPr>
              <a:t>AND SCALING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DAGdNat1Q8k</dc:identifier>
  <dcterms:modified xsi:type="dcterms:W3CDTF">2011-08-01T06:04:30Z</dcterms:modified>
  <cp:revision>1</cp:revision>
  <dc:title>Cream Blue Modern Photography Online Portfolio</dc:title>
</cp:coreProperties>
</file>